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3" r:id="rId4"/>
  </p:sldMasterIdLst>
  <p:notesMasterIdLst>
    <p:notesMasterId r:id="rId31"/>
  </p:notesMasterIdLst>
  <p:handoutMasterIdLst>
    <p:handoutMasterId r:id="rId32"/>
  </p:handoutMasterIdLst>
  <p:sldIdLst>
    <p:sldId id="1923" r:id="rId5"/>
    <p:sldId id="2145707288" r:id="rId6"/>
    <p:sldId id="2145707304" r:id="rId7"/>
    <p:sldId id="2145707267" r:id="rId8"/>
    <p:sldId id="1946" r:id="rId9"/>
    <p:sldId id="2145707291" r:id="rId10"/>
    <p:sldId id="2145707295" r:id="rId11"/>
    <p:sldId id="2145707298" r:id="rId12"/>
    <p:sldId id="2145707299" r:id="rId13"/>
    <p:sldId id="2145707294" r:id="rId14"/>
    <p:sldId id="2145707300" r:id="rId15"/>
    <p:sldId id="2145707301" r:id="rId16"/>
    <p:sldId id="2145707302" r:id="rId17"/>
    <p:sldId id="2145707311" r:id="rId18"/>
    <p:sldId id="2145707308" r:id="rId19"/>
    <p:sldId id="2145707281" r:id="rId20"/>
    <p:sldId id="2145707296" r:id="rId21"/>
    <p:sldId id="2145707309" r:id="rId22"/>
    <p:sldId id="2145707289" r:id="rId23"/>
    <p:sldId id="2145707312" r:id="rId24"/>
    <p:sldId id="2145707303" r:id="rId25"/>
    <p:sldId id="2145707268" r:id="rId26"/>
    <p:sldId id="2145707292" r:id="rId27"/>
    <p:sldId id="2145707293" r:id="rId28"/>
    <p:sldId id="2145707307" r:id="rId29"/>
    <p:sldId id="2145707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D2CC"/>
    <a:srgbClr val="99DBD6"/>
    <a:srgbClr val="99DDEB"/>
    <a:srgbClr val="80D4E7"/>
    <a:srgbClr val="005EB8"/>
    <a:srgbClr val="E8EDEE"/>
    <a:srgbClr val="003087"/>
    <a:srgbClr val="82D1CB"/>
    <a:srgbClr val="00A499"/>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34CCD-C5F3-3289-3E1C-C06FB081C47C}" v="109" dt="2024-10-28T11:33:40.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1" autoAdjust="0"/>
    <p:restoredTop sz="86395" autoAdjust="0"/>
  </p:normalViewPr>
  <p:slideViewPr>
    <p:cSldViewPr snapToGrid="0">
      <p:cViewPr varScale="1">
        <p:scale>
          <a:sx n="89" d="100"/>
          <a:sy n="89" d="100"/>
        </p:scale>
        <p:origin x="1086" y="84"/>
      </p:cViewPr>
      <p:guideLst/>
    </p:cSldViewPr>
  </p:slideViewPr>
  <p:outlineViewPr>
    <p:cViewPr>
      <p:scale>
        <a:sx n="33" d="100"/>
        <a:sy n="33" d="100"/>
      </p:scale>
      <p:origin x="0" y="-888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28/10/2024</a:t>
            </a:fld>
            <a:endParaRPr lang="en-GB" dirty="0"/>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dirty="0"/>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28/10/2024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dirty="0"/>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dirty="0"/>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dirty="0"/>
          </a:p>
        </p:txBody>
      </p:sp>
    </p:spTree>
    <p:extLst>
      <p:ext uri="{BB962C8B-B14F-4D97-AF65-F5344CB8AC3E}">
        <p14:creationId xmlns:p14="http://schemas.microsoft.com/office/powerpoint/2010/main" val="3884419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dirty="0"/>
          </a:p>
        </p:txBody>
      </p:sp>
    </p:spTree>
    <p:extLst>
      <p:ext uri="{BB962C8B-B14F-4D97-AF65-F5344CB8AC3E}">
        <p14:creationId xmlns:p14="http://schemas.microsoft.com/office/powerpoint/2010/main" val="424099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dirty="0"/>
          </a:p>
        </p:txBody>
      </p:sp>
    </p:spTree>
    <p:extLst>
      <p:ext uri="{BB962C8B-B14F-4D97-AF65-F5344CB8AC3E}">
        <p14:creationId xmlns:p14="http://schemas.microsoft.com/office/powerpoint/2010/main" val="421992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dirty="0"/>
          </a:p>
        </p:txBody>
      </p:sp>
    </p:spTree>
    <p:extLst>
      <p:ext uri="{BB962C8B-B14F-4D97-AF65-F5344CB8AC3E}">
        <p14:creationId xmlns:p14="http://schemas.microsoft.com/office/powerpoint/2010/main" val="2235705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dirty="0"/>
          </a:p>
        </p:txBody>
      </p:sp>
    </p:spTree>
    <p:extLst>
      <p:ext uri="{BB962C8B-B14F-4D97-AF65-F5344CB8AC3E}">
        <p14:creationId xmlns:p14="http://schemas.microsoft.com/office/powerpoint/2010/main" val="44415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dirty="0"/>
          </a:p>
        </p:txBody>
      </p:sp>
    </p:spTree>
    <p:extLst>
      <p:ext uri="{BB962C8B-B14F-4D97-AF65-F5344CB8AC3E}">
        <p14:creationId xmlns:p14="http://schemas.microsoft.com/office/powerpoint/2010/main" val="226718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dirty="0"/>
          </a:p>
        </p:txBody>
      </p:sp>
    </p:spTree>
    <p:extLst>
      <p:ext uri="{BB962C8B-B14F-4D97-AF65-F5344CB8AC3E}">
        <p14:creationId xmlns:p14="http://schemas.microsoft.com/office/powerpoint/2010/main" val="2624000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dirty="0"/>
          </a:p>
        </p:txBody>
      </p:sp>
    </p:spTree>
    <p:extLst>
      <p:ext uri="{BB962C8B-B14F-4D97-AF65-F5344CB8AC3E}">
        <p14:creationId xmlns:p14="http://schemas.microsoft.com/office/powerpoint/2010/main" val="2886892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dirty="0"/>
          </a:p>
        </p:txBody>
      </p:sp>
    </p:spTree>
    <p:extLst>
      <p:ext uri="{BB962C8B-B14F-4D97-AF65-F5344CB8AC3E}">
        <p14:creationId xmlns:p14="http://schemas.microsoft.com/office/powerpoint/2010/main" val="13888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23</a:t>
            </a:fld>
            <a:endParaRPr lang="en-GB" dirty="0"/>
          </a:p>
        </p:txBody>
      </p:sp>
    </p:spTree>
    <p:extLst>
      <p:ext uri="{BB962C8B-B14F-4D97-AF65-F5344CB8AC3E}">
        <p14:creationId xmlns:p14="http://schemas.microsoft.com/office/powerpoint/2010/main" val="144849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dirty="0"/>
          </a:p>
        </p:txBody>
      </p:sp>
    </p:spTree>
    <p:extLst>
      <p:ext uri="{BB962C8B-B14F-4D97-AF65-F5344CB8AC3E}">
        <p14:creationId xmlns:p14="http://schemas.microsoft.com/office/powerpoint/2010/main" val="87948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dirty="0"/>
          </a:p>
        </p:txBody>
      </p:sp>
    </p:spTree>
    <p:extLst>
      <p:ext uri="{BB962C8B-B14F-4D97-AF65-F5344CB8AC3E}">
        <p14:creationId xmlns:p14="http://schemas.microsoft.com/office/powerpoint/2010/main" val="3888590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dirty="0"/>
          </a:p>
        </p:txBody>
      </p:sp>
    </p:spTree>
    <p:extLst>
      <p:ext uri="{BB962C8B-B14F-4D97-AF65-F5344CB8AC3E}">
        <p14:creationId xmlns:p14="http://schemas.microsoft.com/office/powerpoint/2010/main" val="2956251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dirty="0"/>
          </a:p>
        </p:txBody>
      </p:sp>
    </p:spTree>
    <p:extLst>
      <p:ext uri="{BB962C8B-B14F-4D97-AF65-F5344CB8AC3E}">
        <p14:creationId xmlns:p14="http://schemas.microsoft.com/office/powerpoint/2010/main" val="36449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dirty="0"/>
          </a:p>
        </p:txBody>
      </p:sp>
    </p:spTree>
    <p:extLst>
      <p:ext uri="{BB962C8B-B14F-4D97-AF65-F5344CB8AC3E}">
        <p14:creationId xmlns:p14="http://schemas.microsoft.com/office/powerpoint/2010/main" val="39293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dirty="0"/>
          </a:p>
        </p:txBody>
      </p:sp>
    </p:spTree>
    <p:extLst>
      <p:ext uri="{BB962C8B-B14F-4D97-AF65-F5344CB8AC3E}">
        <p14:creationId xmlns:p14="http://schemas.microsoft.com/office/powerpoint/2010/main" val="363608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dirty="0"/>
          </a:p>
        </p:txBody>
      </p:sp>
    </p:spTree>
    <p:extLst>
      <p:ext uri="{BB962C8B-B14F-4D97-AF65-F5344CB8AC3E}">
        <p14:creationId xmlns:p14="http://schemas.microsoft.com/office/powerpoint/2010/main" val="961324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dirty="0"/>
          </a:p>
        </p:txBody>
      </p:sp>
    </p:spTree>
    <p:extLst>
      <p:ext uri="{BB962C8B-B14F-4D97-AF65-F5344CB8AC3E}">
        <p14:creationId xmlns:p14="http://schemas.microsoft.com/office/powerpoint/2010/main" val="37907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dirty="0"/>
          </a:p>
        </p:txBody>
      </p:sp>
    </p:spTree>
    <p:extLst>
      <p:ext uri="{BB962C8B-B14F-4D97-AF65-F5344CB8AC3E}">
        <p14:creationId xmlns:p14="http://schemas.microsoft.com/office/powerpoint/2010/main" val="351644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dirty="0"/>
          </a:p>
        </p:txBody>
      </p:sp>
    </p:spTree>
    <p:extLst>
      <p:ext uri="{BB962C8B-B14F-4D97-AF65-F5344CB8AC3E}">
        <p14:creationId xmlns:p14="http://schemas.microsoft.com/office/powerpoint/2010/main" val="25031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dirty="0"/>
          </a:p>
        </p:txBody>
      </p:sp>
    </p:spTree>
    <p:extLst>
      <p:ext uri="{BB962C8B-B14F-4D97-AF65-F5344CB8AC3E}">
        <p14:creationId xmlns:p14="http://schemas.microsoft.com/office/powerpoint/2010/main" val="377018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28/10/2024</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789" r:id="rId8"/>
    <p:sldLayoutId id="2147483818" r:id="rId9"/>
    <p:sldLayoutId id="2147483813" r:id="rId10"/>
    <p:sldLayoutId id="2147483814" r:id="rId11"/>
    <p:sldLayoutId id="2147483815" r:id="rId12"/>
    <p:sldLayoutId id="2147483719" r:id="rId13"/>
    <p:sldLayoutId id="2147483938" r:id="rId14"/>
    <p:sldLayoutId id="2147483939" r:id="rId15"/>
    <p:sldLayoutId id="2147483933" r:id="rId16"/>
    <p:sldLayoutId id="2147483824" r:id="rId17"/>
    <p:sldLayoutId id="2147483926" r:id="rId18"/>
    <p:sldLayoutId id="2147483927" r:id="rId19"/>
    <p:sldLayoutId id="2147483929" r:id="rId20"/>
    <p:sldLayoutId id="2147483928" r:id="rId21"/>
    <p:sldLayoutId id="2147483930" r:id="rId22"/>
    <p:sldLayoutId id="2147483924" r:id="rId23"/>
    <p:sldLayoutId id="2147483940" r:id="rId24"/>
    <p:sldLayoutId id="2147483934" r:id="rId25"/>
    <p:sldLayoutId id="2147483936" r:id="rId26"/>
    <p:sldLayoutId id="2147483937" r:id="rId27"/>
    <p:sldLayoutId id="2147483825" r:id="rId28"/>
    <p:sldLayoutId id="214748393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www.ncpes.co.uk/promoting-the-survey/" TargetMode="External"/><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ncpes.co.uk/promoting-the-survey/" TargetMode="Externa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hyperlink" Target="https://www.ncpes.co.uk/promoting-the-survey/"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hyperlink" Target="https://www.ncpes.co.uk/latest-national-result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JXH0NkptZDg"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hyperlink" Target="https://www.ncpes.co.uk/promoting-the-survey/"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22.xml"/><Relationship Id="rId5" Type="http://schemas.openxmlformats.org/officeDocument/2006/relationships/slide" Target="slide14.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BDSurHtFtZA?si=m4DfaAFxDnceNzlM"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hyperlink" Target="https://youtu.be/jhOlem7Hm-o?si=1jFcpNLbxm_cEVvu" TargetMode="External"/><Relationship Id="rId4" Type="http://schemas.openxmlformats.org/officeDocument/2006/relationships/hyperlink" Target="https://youtu.be/Oe2GKsejxQQ?si=8Zz4GagMfo5Ywkq2"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england.nhs.uk/cancer/ipe/"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www.picker.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www.ncpes.co.u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cpes.co.uk/faq/"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mailto:cpes23@picker.org" TargetMode="External"/><Relationship Id="rId4" Type="http://schemas.openxmlformats.org/officeDocument/2006/relationships/hyperlink" Target="http://www.under16cancerexperiencesurvey.co.u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nhs.uk/nhs-services/hospitals/what-is-pals-patient-advice-and-liaison-service/"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www.nhs.uk/using-the-nhs/about-the-nhs/how-to-complain-to-the-nh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ngland.insight-queries@nhs.n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cpes.co.uk/promoting-the-survey"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www.cancerqol.england.nhs.uk/" TargetMode="External"/><Relationship Id="rId4" Type="http://schemas.openxmlformats.org/officeDocument/2006/relationships/hyperlink" Target="http://www.under16cancerexperiencesurvey.co.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9.jpg"/><Relationship Id="rId4" Type="http://schemas.openxmlformats.org/officeDocument/2006/relationships/hyperlink" Target="https://www.ncpes.co.uk/promoting-the-surve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ncpes.co.uk/"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2175152"/>
            <a:ext cx="5664000" cy="2507695"/>
          </a:xfrm>
        </p:spPr>
        <p:txBody>
          <a:bodyPr/>
          <a:lstStyle/>
          <a:p>
            <a:r>
              <a:rPr lang="en-GB" sz="6000" dirty="0"/>
              <a:t>National Cancer Patient Experience Survey</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4966494"/>
            <a:ext cx="7973051" cy="1024967"/>
          </a:xfrm>
        </p:spPr>
        <p:txBody>
          <a:bodyPr vert="horz" lIns="0" tIns="0" rIns="0" bIns="0" rtlCol="0" anchor="t">
            <a:normAutofit/>
          </a:bodyPr>
          <a:lstStyle/>
          <a:p>
            <a:r>
              <a:rPr lang="en-GB" b="1" dirty="0"/>
              <a:t>2024 communications toolkit</a:t>
            </a:r>
            <a:endParaRPr lang="en-US" dirty="0"/>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7215"/>
            <a:ext cx="11404154" cy="865186"/>
          </a:xfrm>
        </p:spPr>
        <p:txBody>
          <a:bodyPr/>
          <a:lstStyle/>
          <a:p>
            <a:r>
              <a:rPr lang="en-GB" dirty="0"/>
              <a:t>SOCIAL MEDIA COPY</a:t>
            </a:r>
            <a:endParaRPr lang="en-GB" spc="-40" dirty="0"/>
          </a:p>
        </p:txBody>
      </p:sp>
      <p:sp>
        <p:nvSpPr>
          <p:cNvPr id="3" name="TextBox 6">
            <a:extLst>
              <a:ext uri="{FF2B5EF4-FFF2-40B4-BE49-F238E27FC236}">
                <a16:creationId xmlns:a16="http://schemas.microsoft.com/office/drawing/2014/main" id="{0432E422-BE4A-4805-AB7B-1D338C50859C}"/>
              </a:ext>
            </a:extLst>
          </p:cNvPr>
          <p:cNvSpPr txBox="1"/>
          <p:nvPr/>
        </p:nvSpPr>
        <p:spPr>
          <a:xfrm>
            <a:off x="431999" y="1496705"/>
            <a:ext cx="11304593" cy="33239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dirty="0">
                <a:latin typeface="Arial"/>
                <a:cs typeface="Arial"/>
              </a:rPr>
              <a:t>Over the following pages you will find suggested copy for:</a:t>
            </a:r>
          </a:p>
          <a:p>
            <a:pPr marL="285750" indent="-285750" fontAlgn="base">
              <a:buFont typeface="Arial" panose="020B0604020202020204" pitchFamily="34" charset="0"/>
              <a:buChar char="•"/>
            </a:pPr>
            <a:r>
              <a:rPr lang="en-GB" sz="1400" dirty="0">
                <a:latin typeface="Arial"/>
                <a:cs typeface="Arial"/>
              </a:rPr>
              <a:t>X (formerly Twitter) </a:t>
            </a:r>
          </a:p>
          <a:p>
            <a:pPr marL="285750" indent="-285750" fontAlgn="base">
              <a:buFont typeface="Arial" panose="020B0604020202020204" pitchFamily="34" charset="0"/>
              <a:buChar char="•"/>
            </a:pPr>
            <a:r>
              <a:rPr lang="en-GB" sz="1400" dirty="0">
                <a:latin typeface="Arial"/>
                <a:cs typeface="Arial"/>
              </a:rPr>
              <a:t>Facebook </a:t>
            </a:r>
          </a:p>
          <a:p>
            <a:pPr marL="285750" indent="-285750" fontAlgn="base">
              <a:buFont typeface="Arial" panose="020B0604020202020204" pitchFamily="34" charset="0"/>
              <a:buChar char="•"/>
            </a:pPr>
            <a:r>
              <a:rPr lang="en-GB" sz="1400" dirty="0">
                <a:latin typeface="Arial"/>
                <a:cs typeface="Arial"/>
              </a:rPr>
              <a:t>Instagram stories </a:t>
            </a:r>
          </a:p>
          <a:p>
            <a:pPr marL="285750" indent="-285750" fontAlgn="base">
              <a:buFont typeface="Arial" panose="020B0604020202020204" pitchFamily="34" charset="0"/>
              <a:buChar char="•"/>
            </a:pPr>
            <a:r>
              <a:rPr lang="en-GB" sz="1400" dirty="0">
                <a:latin typeface="Arial"/>
                <a:cs typeface="Arial"/>
              </a:rPr>
              <a:t>Instagram post </a:t>
            </a: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Alongside the wording provided, you can share assets provided in this toolkit, for example:</a:t>
            </a:r>
          </a:p>
          <a:p>
            <a:pPr fontAlgn="base"/>
            <a:endParaRPr lang="en-GB" sz="1400" dirty="0">
              <a:latin typeface="Arial"/>
              <a:cs typeface="Arial"/>
            </a:endParaRPr>
          </a:p>
          <a:p>
            <a:pPr marL="285750" indent="-285750" fontAlgn="base">
              <a:buFont typeface="Arial" panose="020B0604020202020204" pitchFamily="34" charset="0"/>
              <a:buChar char="•"/>
            </a:pPr>
            <a:r>
              <a:rPr lang="en-GB" sz="1400" dirty="0">
                <a:latin typeface="Arial"/>
                <a:cs typeface="Arial"/>
              </a:rPr>
              <a:t>Social media cards</a:t>
            </a:r>
          </a:p>
          <a:p>
            <a:pPr marL="285750" indent="-285750" fontAlgn="base">
              <a:buFont typeface="Arial" panose="020B0604020202020204" pitchFamily="34" charset="0"/>
              <a:buChar char="•"/>
            </a:pPr>
            <a:r>
              <a:rPr lang="en-GB" sz="1400" dirty="0">
                <a:latin typeface="Arial"/>
                <a:cs typeface="Arial"/>
              </a:rPr>
              <a:t>Infographics</a:t>
            </a:r>
          </a:p>
          <a:p>
            <a:pPr marL="285750" indent="-285750" fontAlgn="base">
              <a:buFont typeface="Arial" panose="020B0604020202020204" pitchFamily="34" charset="0"/>
              <a:buChar char="•"/>
            </a:pPr>
            <a:r>
              <a:rPr lang="en-GB" sz="1400" dirty="0">
                <a:latin typeface="Arial"/>
                <a:cs typeface="Arial"/>
              </a:rPr>
              <a:t>Latest results</a:t>
            </a:r>
          </a:p>
          <a:p>
            <a:pPr marL="285750" indent="-285750" fontAlgn="base">
              <a:buFont typeface="Arial" panose="020B0604020202020204" pitchFamily="34" charset="0"/>
              <a:buChar char="•"/>
            </a:pPr>
            <a:r>
              <a:rPr lang="en-GB" sz="1400" dirty="0">
                <a:latin typeface="Arial"/>
                <a:cs typeface="Arial"/>
              </a:rPr>
              <a:t>Case study video</a:t>
            </a:r>
          </a:p>
          <a:p>
            <a:pPr fontAlgn="base"/>
            <a:endParaRPr lang="en-GB" sz="1400" dirty="0">
              <a:latin typeface="Arial"/>
              <a:cs typeface="Arial"/>
            </a:endParaRPr>
          </a:p>
          <a:p>
            <a:pPr fontAlgn="base"/>
            <a:r>
              <a:rPr lang="en-GB" sz="1400" dirty="0">
                <a:latin typeface="Arial"/>
                <a:cs typeface="Arial"/>
              </a:rPr>
              <a:t>Please always tag @NHSEngland and when relevant for the channel use the hashtag #CancerPatientExperienceSurvey.</a:t>
            </a:r>
          </a:p>
          <a:p>
            <a:pPr fontAlgn="base"/>
            <a:endParaRPr lang="en-GB" sz="1400" dirty="0">
              <a:latin typeface="Arial"/>
              <a:cs typeface="Arial"/>
            </a:endParaRPr>
          </a:p>
        </p:txBody>
      </p:sp>
      <p:sp>
        <p:nvSpPr>
          <p:cNvPr id="2" name="AutoShape 2" descr="Social Media Icon Set with X Icon PNG vector in SVG, PDF, AI, CDR format">
            <a:extLst>
              <a:ext uri="{FF2B5EF4-FFF2-40B4-BE49-F238E27FC236}">
                <a16:creationId xmlns:a16="http://schemas.microsoft.com/office/drawing/2014/main" id="{45855959-3B46-EEF0-31BD-9F5DB07A23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44930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01499" y="231756"/>
            <a:ext cx="11404154" cy="865186"/>
          </a:xfrm>
        </p:spPr>
        <p:txBody>
          <a:bodyPr/>
          <a:lstStyle/>
          <a:p>
            <a:r>
              <a:rPr lang="en-GB" dirty="0"/>
              <a:t>X (FORMERLY TWITTER)</a:t>
            </a:r>
            <a:endParaRPr lang="en-GB" spc="-40" dirty="0"/>
          </a:p>
        </p:txBody>
      </p:sp>
      <p:sp>
        <p:nvSpPr>
          <p:cNvPr id="2" name="TextBox 6">
            <a:extLst>
              <a:ext uri="{FF2B5EF4-FFF2-40B4-BE49-F238E27FC236}">
                <a16:creationId xmlns:a16="http://schemas.microsoft.com/office/drawing/2014/main" id="{0432E422-BE4A-4805-AB7B-1D338C50859C}"/>
              </a:ext>
            </a:extLst>
          </p:cNvPr>
          <p:cNvSpPr txBox="1"/>
          <p:nvPr/>
        </p:nvSpPr>
        <p:spPr>
          <a:xfrm>
            <a:off x="393922" y="1096942"/>
            <a:ext cx="11116760"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b="1" dirty="0">
                <a:latin typeface="Arial"/>
                <a:cs typeface="Arial"/>
              </a:rPr>
              <a:t>Posts for the beginning of the fieldwork period (November 2024):</a:t>
            </a:r>
          </a:p>
          <a:p>
            <a:pPr fontAlgn="base"/>
            <a:r>
              <a:rPr lang="en-GB" sz="1400" dirty="0">
                <a:latin typeface="Arial"/>
                <a:cs typeface="Arial"/>
              </a:rPr>
              <a:t>At the NHS we want our patients to have the best experience possible and having continuous patient feedback is crucial in helping us deliver what patients want and need. If invited, have your say in the #CancerPatientExperienceSurvey </a:t>
            </a:r>
            <a:r>
              <a:rPr lang="en-GB" sz="1400" b="0" i="0" kern="1200" dirty="0">
                <a:solidFill>
                  <a:schemeClr val="tx1"/>
                </a:solidFill>
                <a:effectLst/>
                <a:latin typeface="+mn-lt"/>
                <a:ea typeface="+mn-ea"/>
                <a:cs typeface="+mn-cs"/>
              </a:rPr>
              <a:t>📢</a:t>
            </a:r>
            <a:r>
              <a:rPr lang="en-GB" sz="1400" u="sng" dirty="0">
                <a:latin typeface="Arial"/>
                <a:cs typeface="Arial"/>
                <a:hlinkClick r:id="rId3"/>
              </a:rPr>
              <a:t> www.ncpes.co.uk</a:t>
            </a:r>
            <a:r>
              <a:rPr lang="en-GB" sz="1400" dirty="0">
                <a:latin typeface="Arial"/>
                <a:cs typeface="Arial"/>
              </a:rPr>
              <a:t> @NHSEngland </a:t>
            </a: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Understanding our patients’ experiences of care and treatment is extremely important to us as it helps us adapt our services to best suit your needs. If invited, have your say in the #CancerPatientExperienceSurvey </a:t>
            </a:r>
            <a:r>
              <a:rPr lang="en-GB" sz="1400" b="0" i="0" kern="1200" dirty="0">
                <a:solidFill>
                  <a:schemeClr val="tx1"/>
                </a:solidFill>
                <a:effectLst/>
                <a:latin typeface="+mn-lt"/>
                <a:ea typeface="+mn-ea"/>
                <a:cs typeface="+mn-cs"/>
              </a:rPr>
              <a:t>📢</a:t>
            </a:r>
            <a:r>
              <a:rPr lang="en-GB" sz="1400" dirty="0">
                <a:latin typeface="Arial"/>
                <a:cs typeface="Arial"/>
              </a:rPr>
              <a:t> </a:t>
            </a:r>
            <a:r>
              <a:rPr lang="en-GB" sz="1400" u="sng" dirty="0">
                <a:latin typeface="Arial"/>
                <a:cs typeface="Arial"/>
                <a:hlinkClick r:id="rId3"/>
              </a:rPr>
              <a:t>www.ncpes.co.uk</a:t>
            </a:r>
            <a:r>
              <a:rPr lang="en-GB" sz="1400" u="sng" dirty="0">
                <a:latin typeface="Arial"/>
                <a:cs typeface="Arial"/>
              </a:rPr>
              <a:t> </a:t>
            </a:r>
            <a:r>
              <a:rPr lang="en-GB" sz="1400" dirty="0">
                <a:latin typeface="Arial"/>
                <a:cs typeface="Arial"/>
              </a:rPr>
              <a:t>@NHSEngland </a:t>
            </a: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To provide the best possible care for people diagnosed with cancer, it’s important for us to listen &amp; learn from their experiences. The #CancerPatientExperienceSurvey informs how local cancer services are improved </a:t>
            </a:r>
            <a:r>
              <a:rPr lang="en-GB" sz="1400" b="0" i="0" kern="1200" dirty="0">
                <a:solidFill>
                  <a:schemeClr val="tx1"/>
                </a:solidFill>
                <a:effectLst/>
                <a:latin typeface="+mj-lt"/>
                <a:ea typeface="+mn-ea"/>
                <a:cs typeface="+mn-cs"/>
              </a:rPr>
              <a:t>🤝</a:t>
            </a:r>
            <a:r>
              <a:rPr lang="en-GB" sz="1400" dirty="0">
                <a:latin typeface="Arial"/>
                <a:cs typeface="Arial"/>
              </a:rPr>
              <a:t>. If invited, have your say </a:t>
            </a:r>
            <a:r>
              <a:rPr lang="en-GB" sz="1400" u="sng" dirty="0">
                <a:solidFill>
                  <a:srgbClr val="0563C1"/>
                </a:solidFill>
                <a:latin typeface="Arial"/>
                <a:cs typeface="Arial"/>
                <a:hlinkClick r:id="rId3"/>
              </a:rPr>
              <a:t>www.ncpes.co.uk</a:t>
            </a:r>
            <a:r>
              <a:rPr lang="en-GB" sz="1400" dirty="0">
                <a:latin typeface="Arial"/>
                <a:cs typeface="Arial"/>
              </a:rPr>
              <a:t> @NHSEngland </a:t>
            </a:r>
          </a:p>
          <a:p>
            <a:endParaRPr lang="en-GB" sz="1400" dirty="0">
              <a:latin typeface="Arial"/>
              <a:cs typeface="Arial"/>
            </a:endParaRPr>
          </a:p>
          <a:p>
            <a:r>
              <a:rPr lang="en-GB" sz="1400" dirty="0">
                <a:latin typeface="Arial"/>
                <a:cs typeface="Arial"/>
              </a:rPr>
              <a:t>Understanding the experiences of patients is essential for us to provide high quality personalised care and treatment. If you are invited to take part in the #CancerPatientExperienceSurvey, have your say </a:t>
            </a:r>
            <a:r>
              <a:rPr lang="en-GB" sz="1400" b="0" i="0" kern="1200" dirty="0">
                <a:solidFill>
                  <a:schemeClr val="tx1"/>
                </a:solidFill>
                <a:effectLst/>
                <a:latin typeface="+mn-lt"/>
                <a:ea typeface="+mn-ea"/>
                <a:cs typeface="+mn-cs"/>
              </a:rPr>
              <a:t>📢</a:t>
            </a:r>
            <a:r>
              <a:rPr lang="en-GB" sz="1400" dirty="0">
                <a:latin typeface="Arial"/>
                <a:cs typeface="Arial"/>
              </a:rPr>
              <a:t> </a:t>
            </a:r>
            <a:r>
              <a:rPr lang="en-GB" sz="1400" dirty="0">
                <a:latin typeface="Arial"/>
                <a:cs typeface="Arial"/>
                <a:hlinkClick r:id="rId3"/>
              </a:rPr>
              <a:t>www.ncpes.co.uk</a:t>
            </a:r>
            <a:r>
              <a:rPr lang="en-GB" sz="1400" dirty="0">
                <a:latin typeface="Arial"/>
                <a:cs typeface="Arial"/>
              </a:rPr>
              <a:t> @NHSEngland </a:t>
            </a:r>
          </a:p>
          <a:p>
            <a:endParaRPr lang="en-GB" sz="1400" dirty="0">
              <a:latin typeface="Arial"/>
              <a:cs typeface="Arial"/>
            </a:endParaRPr>
          </a:p>
          <a:p>
            <a:r>
              <a:rPr lang="en-GB" sz="1400" b="1" dirty="0">
                <a:latin typeface="Arial"/>
                <a:cs typeface="Arial"/>
              </a:rPr>
              <a:t>Posts to remind people to take part at the end of the fieldwork period (January 2025):</a:t>
            </a:r>
          </a:p>
          <a:p>
            <a:r>
              <a:rPr lang="en-GB" sz="1400" dirty="0">
                <a:latin typeface="Arial"/>
                <a:cs typeface="Arial"/>
              </a:rPr>
              <a:t>Don’t miss your chance to help inform positive change to cancer services </a:t>
            </a:r>
            <a:r>
              <a:rPr lang="en-GB" sz="1400" b="0" i="0" kern="1200" dirty="0">
                <a:solidFill>
                  <a:schemeClr val="tx1"/>
                </a:solidFill>
                <a:effectLst/>
                <a:latin typeface="+mj-lt"/>
                <a:ea typeface="+mn-ea"/>
                <a:cs typeface="+mn-cs"/>
              </a:rPr>
              <a:t>🤝</a:t>
            </a:r>
            <a:r>
              <a:rPr lang="en-GB" sz="1400" dirty="0">
                <a:latin typeface="Arial"/>
                <a:cs typeface="Arial"/>
              </a:rPr>
              <a:t>. If invited, have your say in the #CancerPatientExperienceSurvey </a:t>
            </a:r>
            <a:r>
              <a:rPr lang="en-GB" sz="1400" u="sng" dirty="0">
                <a:latin typeface="Arial"/>
                <a:cs typeface="Arial"/>
                <a:hlinkClick r:id="rId3"/>
              </a:rPr>
              <a:t>www.ncpes.co.uk</a:t>
            </a:r>
            <a:r>
              <a:rPr lang="en-GB" sz="1400" dirty="0">
                <a:latin typeface="Arial"/>
                <a:cs typeface="Arial"/>
              </a:rPr>
              <a:t> @NHSEngland </a:t>
            </a:r>
          </a:p>
          <a:p>
            <a:endParaRPr lang="en-GB" sz="1400" dirty="0">
              <a:latin typeface="Arial"/>
              <a:cs typeface="Arial"/>
            </a:endParaRPr>
          </a:p>
          <a:p>
            <a:r>
              <a:rPr lang="en-GB" sz="1400" dirty="0">
                <a:latin typeface="Arial"/>
                <a:cs typeface="Arial"/>
              </a:rPr>
              <a:t>Final reminder </a:t>
            </a:r>
            <a:r>
              <a:rPr lang="en-GB" sz="1400" b="0" i="0" kern="1200" dirty="0">
                <a:solidFill>
                  <a:schemeClr val="tx1"/>
                </a:solidFill>
                <a:effectLst/>
                <a:latin typeface="+mj-lt"/>
                <a:ea typeface="+mn-ea"/>
                <a:cs typeface="+mn-cs"/>
              </a:rPr>
              <a:t>⏰</a:t>
            </a:r>
            <a:r>
              <a:rPr lang="en-GB" sz="1400" dirty="0">
                <a:latin typeface="Arial"/>
                <a:cs typeface="Arial"/>
              </a:rPr>
              <a:t> help contribute to future improvements in your local cancer services. If you are invited to take part in the #CancerPatientExperienceSurvey, have your say </a:t>
            </a:r>
            <a:r>
              <a:rPr lang="en-GB" sz="1400" dirty="0">
                <a:latin typeface="Arial"/>
                <a:cs typeface="Arial"/>
                <a:hlinkClick r:id="rId3"/>
              </a:rPr>
              <a:t>www.ncpes.co.uk</a:t>
            </a:r>
            <a:r>
              <a:rPr lang="en-GB" sz="1400" dirty="0">
                <a:latin typeface="Arial"/>
                <a:cs typeface="Arial"/>
              </a:rPr>
              <a:t> @NHSEngland </a:t>
            </a:r>
          </a:p>
          <a:p>
            <a:endParaRPr lang="en-GB" dirty="0"/>
          </a:p>
        </p:txBody>
      </p:sp>
      <p:sp>
        <p:nvSpPr>
          <p:cNvPr id="3" name="Rectangle 2">
            <a:extLst>
              <a:ext uri="{FF2B5EF4-FFF2-40B4-BE49-F238E27FC236}">
                <a16:creationId xmlns:a16="http://schemas.microsoft.com/office/drawing/2014/main" id="{0A8633D2-A304-4AFA-9692-EA2D3A7F2034}"/>
              </a:ext>
            </a:extLst>
          </p:cNvPr>
          <p:cNvSpPr/>
          <p:nvPr/>
        </p:nvSpPr>
        <p:spPr>
          <a:xfrm>
            <a:off x="2489626" y="5128035"/>
            <a:ext cx="9593748"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endParaRPr lang="en-GB" sz="1400" dirty="0">
              <a:latin typeface="Arial"/>
              <a:cs typeface="Arial"/>
            </a:endParaRPr>
          </a:p>
        </p:txBody>
      </p:sp>
    </p:spTree>
    <p:extLst>
      <p:ext uri="{BB962C8B-B14F-4D97-AF65-F5344CB8AC3E}">
        <p14:creationId xmlns:p14="http://schemas.microsoft.com/office/powerpoint/2010/main" val="348358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89249" y="296883"/>
            <a:ext cx="11404154" cy="865186"/>
          </a:xfrm>
        </p:spPr>
        <p:txBody>
          <a:bodyPr/>
          <a:lstStyle/>
          <a:p>
            <a:r>
              <a:rPr lang="en-GB" dirty="0"/>
              <a:t>FACEBOOK</a:t>
            </a:r>
            <a:endParaRPr lang="en-GB" spc="-40" dirty="0"/>
          </a:p>
        </p:txBody>
      </p:sp>
      <p:sp>
        <p:nvSpPr>
          <p:cNvPr id="2" name="TextBox 6">
            <a:extLst>
              <a:ext uri="{FF2B5EF4-FFF2-40B4-BE49-F238E27FC236}">
                <a16:creationId xmlns:a16="http://schemas.microsoft.com/office/drawing/2014/main" id="{0432E422-BE4A-4805-AB7B-1D338C50859C}"/>
              </a:ext>
            </a:extLst>
          </p:cNvPr>
          <p:cNvSpPr txBox="1"/>
          <p:nvPr/>
        </p:nvSpPr>
        <p:spPr>
          <a:xfrm>
            <a:off x="359432" y="964965"/>
            <a:ext cx="11315071" cy="576055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b="1" dirty="0">
                <a:latin typeface="Arial"/>
                <a:cs typeface="Arial"/>
              </a:rPr>
              <a:t>Posts for the beginning of the fieldwork period (November 2024):</a:t>
            </a:r>
          </a:p>
          <a:p>
            <a:pPr fontAlgn="base"/>
            <a:r>
              <a:rPr lang="en-GB" sz="1400" dirty="0">
                <a:latin typeface="Arial"/>
                <a:cs typeface="Arial"/>
              </a:rPr>
              <a:t>We want to provide the best experience possible to cancer patients and having continuous feedback is crucial in helping us deliver what our patients want and need.</a:t>
            </a: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If you are invited to take part in the National Cancer Patient Experience Survey, please have your say </a:t>
            </a:r>
            <a:r>
              <a:rPr lang="en-GB" sz="1400" b="0" i="0" kern="1200" dirty="0">
                <a:solidFill>
                  <a:schemeClr val="tx1"/>
                </a:solidFill>
                <a:effectLst/>
                <a:latin typeface="+mn-lt"/>
                <a:ea typeface="+mn-ea"/>
                <a:cs typeface="+mn-cs"/>
              </a:rPr>
              <a:t>📢</a:t>
            </a:r>
            <a:r>
              <a:rPr lang="en-GB" sz="1400" dirty="0">
                <a:latin typeface="Arial"/>
                <a:cs typeface="Arial"/>
              </a:rPr>
              <a:t> and help contribute to future improvements in your local cancer services.</a:t>
            </a: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The survey will be posted to those eligible to complete. For more information on the survey and how to access help and support in completing it please visit </a:t>
            </a:r>
            <a:r>
              <a:rPr lang="en-GB" sz="1400" u="sng" dirty="0">
                <a:solidFill>
                  <a:srgbClr val="0563C1"/>
                </a:solidFill>
                <a:latin typeface="Arial"/>
                <a:cs typeface="Arial"/>
                <a:hlinkClick r:id="rId3"/>
              </a:rPr>
              <a:t>www.ncpes.co.uk</a:t>
            </a:r>
          </a:p>
          <a:p>
            <a:pPr fontAlgn="base"/>
            <a:endParaRPr lang="en-GB" sz="500" dirty="0">
              <a:solidFill>
                <a:srgbClr val="0563C1"/>
              </a:solidFill>
              <a:latin typeface="Arial"/>
              <a:cs typeface="Arial"/>
              <a:hlinkClick r:id="rId3"/>
            </a:endParaRPr>
          </a:p>
          <a:p>
            <a:pPr fontAlgn="base"/>
            <a:r>
              <a:rPr lang="en-GB" sz="1400" dirty="0">
                <a:latin typeface="Arial"/>
                <a:cs typeface="Arial"/>
              </a:rPr>
              <a:t>---</a:t>
            </a:r>
          </a:p>
          <a:p>
            <a:pPr fontAlgn="base"/>
            <a:endParaRPr lang="en-GB" sz="500" dirty="0">
              <a:latin typeface="Arial"/>
              <a:cs typeface="Arial"/>
            </a:endParaRPr>
          </a:p>
          <a:p>
            <a:pPr fontAlgn="base"/>
            <a:r>
              <a:rPr lang="en-GB" sz="1400" dirty="0">
                <a:latin typeface="Arial"/>
                <a:cs typeface="Arial"/>
              </a:rPr>
              <a:t>Understanding our patients' experiences of care and treatment is extremely important to us as it helps us adapt our services to best suit their needs. If invited, please take part in the National Cancer Patient Experience Survey and help shape NHS services for future patients </a:t>
            </a:r>
            <a:r>
              <a:rPr lang="en-GB" sz="1400" b="0" i="0" kern="1200" dirty="0">
                <a:solidFill>
                  <a:schemeClr val="tx1"/>
                </a:solidFill>
                <a:effectLst/>
                <a:latin typeface="+mj-lt"/>
                <a:ea typeface="+mn-ea"/>
                <a:cs typeface="+mn-cs"/>
              </a:rPr>
              <a:t>🤝</a:t>
            </a:r>
            <a:r>
              <a:rPr lang="en-GB" sz="1400" dirty="0">
                <a:latin typeface="Arial"/>
                <a:cs typeface="Arial"/>
              </a:rPr>
              <a:t>. </a:t>
            </a:r>
            <a:endParaRPr lang="en-GB" sz="1400" dirty="0">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a:p>
            <a:r>
              <a:rPr lang="en-GB" sz="1400" dirty="0">
                <a:latin typeface="Arial"/>
                <a:cs typeface="Arial"/>
              </a:rPr>
              <a:t>The survey will be posted to those eligible to complete. For more information on the survey and how to access help and support in completing it please visit </a:t>
            </a:r>
            <a:r>
              <a:rPr lang="en-GB" sz="1400" u="sng" dirty="0">
                <a:solidFill>
                  <a:srgbClr val="0563C1"/>
                </a:solidFill>
                <a:latin typeface="Arial"/>
                <a:cs typeface="Arial"/>
                <a:hlinkClick r:id="rId3"/>
              </a:rPr>
              <a:t>www.ncpes.co.uk</a:t>
            </a:r>
            <a:endParaRPr lang="en-GB" sz="1400" dirty="0">
              <a:solidFill>
                <a:srgbClr val="0563C1"/>
              </a:solidFill>
              <a:latin typeface="Arial" panose="020B0604020202020204" pitchFamily="34" charset="0"/>
              <a:cs typeface="Arial" panose="020B0604020202020204" pitchFamily="34" charset="0"/>
              <a:hlinkClick r:id="rId3"/>
            </a:endParaRPr>
          </a:p>
          <a:p>
            <a:pPr fontAlgn="base"/>
            <a:endParaRPr lang="en-GB" sz="1400" dirty="0">
              <a:latin typeface="Arial" panose="020B0604020202020204" pitchFamily="34" charset="0"/>
              <a:cs typeface="Arial" panose="020B0604020202020204" pitchFamily="34" charset="0"/>
            </a:endParaRPr>
          </a:p>
          <a:p>
            <a:pPr fontAlgn="base"/>
            <a:r>
              <a:rPr lang="en-GB" sz="1400" b="1" dirty="0">
                <a:latin typeface="Arial"/>
                <a:cs typeface="Arial"/>
              </a:rPr>
              <a:t>Posts to remind people to take part at the end of the fieldwork period (January 2025):</a:t>
            </a:r>
          </a:p>
          <a:p>
            <a:pPr>
              <a:spcAft>
                <a:spcPts val="500"/>
              </a:spcAft>
            </a:pPr>
            <a:r>
              <a:rPr lang="en-GB" sz="1400" dirty="0">
                <a:latin typeface="Arial"/>
                <a:cs typeface="Arial"/>
              </a:rPr>
              <a:t>Don’t miss your chance to help inform positive change to cancer services. The National Cancer Patient Experience Survey was sent out to those who are eligible, and will be closing soon </a:t>
            </a:r>
            <a:r>
              <a:rPr lang="en-GB" sz="1400" b="0" i="0" kern="1200" dirty="0">
                <a:solidFill>
                  <a:schemeClr val="tx1"/>
                </a:solidFill>
                <a:effectLst/>
                <a:latin typeface="+mj-lt"/>
                <a:ea typeface="+mn-ea"/>
                <a:cs typeface="+mn-cs"/>
              </a:rPr>
              <a:t>⏰</a:t>
            </a:r>
            <a:r>
              <a:rPr lang="en-GB" sz="1400" dirty="0">
                <a:latin typeface="Arial"/>
                <a:cs typeface="Arial"/>
              </a:rPr>
              <a:t>.</a:t>
            </a:r>
          </a:p>
          <a:p>
            <a:pPr>
              <a:spcAft>
                <a:spcPts val="500"/>
              </a:spcAft>
            </a:pPr>
            <a:r>
              <a:rPr lang="en-GB" sz="1400" dirty="0"/>
              <a:t>​</a:t>
            </a:r>
            <a:r>
              <a:rPr lang="en-GB" sz="1400" dirty="0">
                <a:latin typeface="Arial"/>
                <a:cs typeface="Arial"/>
              </a:rPr>
              <a:t>If you were invited, please don’t miss the opportunity to take part and share your experiences of care. </a:t>
            </a:r>
            <a:r>
              <a:rPr lang="en-GB" sz="1400" dirty="0"/>
              <a:t>​The NHS and cancer charities use the results to understand what is working well and which areas need improvement. </a:t>
            </a:r>
            <a:endParaRPr lang="en-GB" sz="1400" dirty="0">
              <a:cs typeface="Arial" panose="020B0604020202020204"/>
            </a:endParaRPr>
          </a:p>
          <a:p>
            <a:pPr fontAlgn="base"/>
            <a:r>
              <a:rPr lang="en-GB" sz="1400" dirty="0">
                <a:latin typeface="Arial"/>
                <a:cs typeface="Arial"/>
              </a:rPr>
              <a:t>The survey has been posted to those eligible to complete. For more information on the survey and how to access help and support in completing it, please visit </a:t>
            </a:r>
            <a:r>
              <a:rPr lang="en-GB" sz="1400" u="sng" dirty="0">
                <a:solidFill>
                  <a:srgbClr val="0563C1"/>
                </a:solidFill>
                <a:latin typeface="Arial"/>
                <a:cs typeface="Arial"/>
                <a:hlinkClick r:id="rId3"/>
              </a:rPr>
              <a:t>www.ncpes.co.uk</a:t>
            </a:r>
            <a:endParaRPr lang="en-GB" sz="1400" dirty="0">
              <a:solidFill>
                <a:srgbClr val="0563C1"/>
              </a:solidFill>
              <a:latin typeface="Arial" panose="020B0604020202020204" pitchFamily="34" charset="0"/>
              <a:cs typeface="Arial" panose="020B0604020202020204" pitchFamily="34" charset="0"/>
              <a:hlinkClick r:id="rId3"/>
            </a:endParaRPr>
          </a:p>
          <a:p>
            <a:pPr fontAlgn="base"/>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41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40560" y="237506"/>
            <a:ext cx="11404154" cy="865186"/>
          </a:xfrm>
        </p:spPr>
        <p:txBody>
          <a:bodyPr/>
          <a:lstStyle/>
          <a:p>
            <a:r>
              <a:rPr lang="en-GB" dirty="0"/>
              <a:t>INSTAGRAM</a:t>
            </a:r>
            <a:endParaRPr lang="en-GB" spc="-40" dirty="0"/>
          </a:p>
        </p:txBody>
      </p:sp>
      <p:sp>
        <p:nvSpPr>
          <p:cNvPr id="2" name="TextBox 6">
            <a:extLst>
              <a:ext uri="{FF2B5EF4-FFF2-40B4-BE49-F238E27FC236}">
                <a16:creationId xmlns:a16="http://schemas.microsoft.com/office/drawing/2014/main" id="{0432E422-BE4A-4805-AB7B-1D338C50859C}"/>
              </a:ext>
            </a:extLst>
          </p:cNvPr>
          <p:cNvSpPr txBox="1"/>
          <p:nvPr/>
        </p:nvSpPr>
        <p:spPr>
          <a:xfrm>
            <a:off x="340560" y="988183"/>
            <a:ext cx="11404154" cy="56323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b="1" dirty="0">
                <a:latin typeface="Arial"/>
                <a:cs typeface="Arial"/>
              </a:rPr>
              <a:t>Instagram stories </a:t>
            </a:r>
            <a:r>
              <a:rPr lang="en-GB" sz="1400" dirty="0">
                <a:latin typeface="Arial"/>
                <a:cs typeface="Arial"/>
              </a:rPr>
              <a:t>(use images with text overlaid)</a:t>
            </a:r>
            <a:endParaRPr lang="en-US" sz="1400" dirty="0"/>
          </a:p>
          <a:p>
            <a:pPr fontAlgn="base"/>
            <a:endParaRPr lang="en-GB" sz="1400" dirty="0">
              <a:latin typeface="Arial" panose="020B0604020202020204" pitchFamily="34" charset="0"/>
              <a:cs typeface="Arial" panose="020B0604020202020204" pitchFamily="34" charset="0"/>
            </a:endParaRPr>
          </a:p>
          <a:p>
            <a:pPr fontAlgn="base"/>
            <a:r>
              <a:rPr lang="en-GB" sz="1400" b="1" i="1" dirty="0">
                <a:latin typeface="Arial"/>
                <a:cs typeface="Arial"/>
              </a:rPr>
              <a:t>Story one </a:t>
            </a:r>
            <a:r>
              <a:rPr lang="en-GB" sz="1400" dirty="0">
                <a:latin typeface="Arial"/>
                <a:cs typeface="Arial"/>
              </a:rPr>
              <a:t>- Were you treated for cancer in April, May or June 2024? </a:t>
            </a:r>
            <a:r>
              <a:rPr lang="en-GB" sz="1400" dirty="0">
                <a:solidFill>
                  <a:srgbClr val="FF0000"/>
                </a:solidFill>
                <a:latin typeface="Arial"/>
                <a:cs typeface="Arial"/>
              </a:rPr>
              <a:t>(if possible include swipe up link to </a:t>
            </a:r>
            <a:r>
              <a:rPr lang="en-GB" sz="1400" u="sng" dirty="0">
                <a:solidFill>
                  <a:srgbClr val="FF0000"/>
                </a:solidFill>
                <a:latin typeface="Arial"/>
                <a:cs typeface="Arial"/>
                <a:hlinkClick r:id="rId3">
                  <a:extLst>
                    <a:ext uri="{A12FA001-AC4F-418D-AE19-62706E023703}">
                      <ahyp:hlinkClr xmlns:ahyp="http://schemas.microsoft.com/office/drawing/2018/hyperlinkcolor" val="tx"/>
                    </a:ext>
                  </a:extLst>
                </a:hlinkClick>
              </a:rPr>
              <a:t>www.ncpes.co.uk</a:t>
            </a:r>
            <a:r>
              <a:rPr lang="en-GB" sz="1400" u="sng" dirty="0">
                <a:solidFill>
                  <a:srgbClr val="FF0000"/>
                </a:solidFill>
                <a:latin typeface="Arial"/>
                <a:cs typeface="Arial"/>
              </a:rPr>
              <a:t>/faq) </a:t>
            </a:r>
            <a:endParaRPr lang="en-GB" sz="1400" dirty="0">
              <a:solidFill>
                <a:srgbClr val="FF0000"/>
              </a:solidFill>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a:p>
            <a:pPr fontAlgn="base"/>
            <a:r>
              <a:rPr lang="en-GB" sz="1400" b="1" i="1" dirty="0">
                <a:latin typeface="Arial"/>
                <a:cs typeface="Arial"/>
              </a:rPr>
              <a:t>Story two -</a:t>
            </a:r>
            <a:r>
              <a:rPr lang="en-GB" sz="1400" dirty="0">
                <a:latin typeface="Arial"/>
                <a:cs typeface="Arial"/>
              </a:rPr>
              <a:t> Did something or someone really support you through your treatment, or is there something you wish you were offered looking back on your experience? </a:t>
            </a:r>
            <a:r>
              <a:rPr lang="en-GB" sz="1400" dirty="0">
                <a:solidFill>
                  <a:srgbClr val="FF0000"/>
                </a:solidFill>
                <a:latin typeface="Arial"/>
                <a:cs typeface="Arial"/>
              </a:rPr>
              <a:t>(if possible include swipe up link to </a:t>
            </a:r>
            <a:r>
              <a:rPr lang="en-GB" sz="1400" u="sng" dirty="0">
                <a:solidFill>
                  <a:srgbClr val="FF0000"/>
                </a:solidFill>
                <a:latin typeface="Arial"/>
                <a:cs typeface="Arial"/>
                <a:hlinkClick r:id="rId3">
                  <a:extLst>
                    <a:ext uri="{A12FA001-AC4F-418D-AE19-62706E023703}">
                      <ahyp:hlinkClr xmlns:ahyp="http://schemas.microsoft.com/office/drawing/2018/hyperlinkcolor" val="tx"/>
                    </a:ext>
                  </a:extLst>
                </a:hlinkClick>
              </a:rPr>
              <a:t>www.ncpes.co.uk</a:t>
            </a:r>
            <a:r>
              <a:rPr lang="en-GB" sz="1400" u="sng" dirty="0">
                <a:solidFill>
                  <a:srgbClr val="FF0000"/>
                </a:solidFill>
                <a:latin typeface="Arial"/>
                <a:cs typeface="Arial"/>
              </a:rPr>
              <a:t>/faq) </a:t>
            </a:r>
            <a:endParaRPr lang="en-GB" sz="1400" dirty="0">
              <a:solidFill>
                <a:srgbClr val="FF0000"/>
              </a:solidFill>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a:p>
            <a:pPr fontAlgn="base"/>
            <a:r>
              <a:rPr lang="en-GB" sz="1400" b="1" i="1" dirty="0">
                <a:latin typeface="Arial"/>
                <a:cs typeface="Arial"/>
              </a:rPr>
              <a:t>Story three</a:t>
            </a:r>
            <a:r>
              <a:rPr lang="en-GB" sz="1400" b="1" dirty="0">
                <a:latin typeface="Arial"/>
                <a:cs typeface="Arial"/>
              </a:rPr>
              <a:t> -</a:t>
            </a:r>
            <a:r>
              <a:rPr lang="en-GB" sz="1400" dirty="0">
                <a:latin typeface="Arial"/>
                <a:cs typeface="Arial"/>
              </a:rPr>
              <a:t> The #CancerPatientExperienceSurvey helps to inform improvements in local cancer services and outcomes for people affected by cancer. </a:t>
            </a:r>
            <a:r>
              <a:rPr lang="en-GB" sz="1400" dirty="0">
                <a:solidFill>
                  <a:srgbClr val="FF0000"/>
                </a:solidFill>
                <a:latin typeface="Arial"/>
                <a:cs typeface="Arial"/>
              </a:rPr>
              <a:t>(if possible include swipe up link to </a:t>
            </a:r>
            <a:r>
              <a:rPr lang="en-GB" sz="1400" u="sng" dirty="0">
                <a:solidFill>
                  <a:srgbClr val="FF0000"/>
                </a:solidFill>
                <a:latin typeface="Arial"/>
                <a:cs typeface="Arial"/>
                <a:hlinkClick r:id="rId3">
                  <a:extLst>
                    <a:ext uri="{A12FA001-AC4F-418D-AE19-62706E023703}">
                      <ahyp:hlinkClr xmlns:ahyp="http://schemas.microsoft.com/office/drawing/2018/hyperlinkcolor" val="tx"/>
                    </a:ext>
                  </a:extLst>
                </a:hlinkClick>
              </a:rPr>
              <a:t>www.ncpes.co.uk</a:t>
            </a:r>
            <a:r>
              <a:rPr lang="en-GB" sz="1400" u="sng" dirty="0">
                <a:solidFill>
                  <a:srgbClr val="FF0000"/>
                </a:solidFill>
                <a:latin typeface="Arial"/>
                <a:cs typeface="Arial"/>
              </a:rPr>
              <a:t>/faq) </a:t>
            </a:r>
            <a:endParaRPr lang="en-GB" sz="1400" dirty="0">
              <a:solidFill>
                <a:srgbClr val="FF0000"/>
              </a:solidFill>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a:p>
            <a:pPr fontAlgn="base"/>
            <a:r>
              <a:rPr lang="en-GB" sz="1400" b="1" i="1" dirty="0">
                <a:latin typeface="Arial"/>
                <a:cs typeface="Arial"/>
              </a:rPr>
              <a:t>Story four - </a:t>
            </a:r>
            <a:r>
              <a:rPr lang="en-GB" sz="1400" dirty="0">
                <a:latin typeface="Arial"/>
                <a:cs typeface="Arial"/>
              </a:rPr>
              <a:t>If you’re invited to take part, please have your say and help contribute to future improvements in your local cancer services. Click the link for more information. </a:t>
            </a:r>
            <a:r>
              <a:rPr lang="en-GB" sz="1400" dirty="0">
                <a:solidFill>
                  <a:srgbClr val="FF0000"/>
                </a:solidFill>
                <a:latin typeface="Arial"/>
                <a:cs typeface="Arial"/>
              </a:rPr>
              <a:t>(if possible include swipe up link to </a:t>
            </a:r>
            <a:r>
              <a:rPr lang="en-GB" sz="1400" u="sng" dirty="0">
                <a:solidFill>
                  <a:srgbClr val="FF0000"/>
                </a:solidFill>
                <a:latin typeface="Arial"/>
                <a:cs typeface="Arial"/>
                <a:hlinkClick r:id="rId3">
                  <a:extLst>
                    <a:ext uri="{A12FA001-AC4F-418D-AE19-62706E023703}">
                      <ahyp:hlinkClr xmlns:ahyp="http://schemas.microsoft.com/office/drawing/2018/hyperlinkcolor" val="tx"/>
                    </a:ext>
                  </a:extLst>
                </a:hlinkClick>
              </a:rPr>
              <a:t>www.ncpes.co.uk</a:t>
            </a:r>
            <a:r>
              <a:rPr lang="en-GB" sz="1400" u="sng" dirty="0">
                <a:solidFill>
                  <a:srgbClr val="FF0000"/>
                </a:solidFill>
                <a:latin typeface="Arial"/>
                <a:cs typeface="Arial"/>
              </a:rPr>
              <a:t>/faq) </a:t>
            </a:r>
            <a:endParaRPr lang="en-GB" sz="1400" dirty="0">
              <a:solidFill>
                <a:srgbClr val="FF0000"/>
              </a:solidFill>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a:p>
            <a:pPr fontAlgn="base"/>
            <a:r>
              <a:rPr lang="en-GB" sz="1400" b="1" dirty="0">
                <a:latin typeface="Arial"/>
                <a:cs typeface="Arial"/>
              </a:rPr>
              <a:t>Instagram post </a:t>
            </a: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Were you treated for cancer in April, May or June 2024? Is there something you think the NHS should continue doing or improve on? If you’re invited to take part in the #CancerPatientExperienceSurvey please have your say and help contribute to future improvements in your local cancer services. </a:t>
            </a: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Understanding our patients' experiences of care and treatment is extremely important to us as it helps us adapt our services to best suit our patients' needs. </a:t>
            </a:r>
            <a:endParaRPr lang="en-GB" sz="1400" dirty="0">
              <a:latin typeface="Arial" panose="020B0604020202020204" pitchFamily="34" charset="0"/>
              <a:cs typeface="Arial" panose="020B0604020202020204" pitchFamily="34" charset="0"/>
            </a:endParaRPr>
          </a:p>
          <a:p>
            <a:pPr fontAlgn="base"/>
            <a:endParaRPr lang="en-GB" sz="1400" dirty="0">
              <a:latin typeface="Arial" panose="020B0604020202020204" pitchFamily="34" charset="0"/>
              <a:cs typeface="Arial" panose="020B0604020202020204" pitchFamily="34" charset="0"/>
            </a:endParaRPr>
          </a:p>
          <a:p>
            <a:pPr fontAlgn="base"/>
            <a:r>
              <a:rPr lang="en-GB" sz="1400" dirty="0">
                <a:latin typeface="Arial"/>
                <a:cs typeface="Arial"/>
              </a:rPr>
              <a:t>The survey will be posted to those who are eligible to take part. Visit the NCPES website (link in bio) for more information. </a:t>
            </a:r>
          </a:p>
          <a:p>
            <a:pPr fontAlgn="base"/>
            <a:endParaRPr lang="en-GB" sz="1400" dirty="0">
              <a:latin typeface="Arial" panose="020B0604020202020204" pitchFamily="34" charset="0"/>
              <a:cs typeface="Arial" panose="020B0604020202020204" pitchFamily="34" charset="0"/>
            </a:endParaRPr>
          </a:p>
          <a:p>
            <a:pPr fontAlgn="base"/>
            <a:endParaRPr lang="en-GB" sz="1200" dirty="0">
              <a:latin typeface="Arial" panose="020B0604020202020204" pitchFamily="34" charset="0"/>
              <a:cs typeface="Arial" panose="020B0604020202020204" pitchFamily="34" charset="0"/>
            </a:endParaRPr>
          </a:p>
          <a:p>
            <a:pPr fontAlgn="base"/>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6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B86A85-4143-672B-7A38-263745A67F6F}"/>
              </a:ext>
            </a:extLst>
          </p:cNvPr>
          <p:cNvSpPr>
            <a:spLocks noGrp="1"/>
          </p:cNvSpPr>
          <p:nvPr>
            <p:ph type="title" idx="4294967295"/>
          </p:nvPr>
        </p:nvSpPr>
        <p:spPr>
          <a:xfrm>
            <a:off x="892175" y="2271713"/>
            <a:ext cx="6180138" cy="962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6000" b="1" dirty="0">
                <a:latin typeface="+mn-lt"/>
                <a:ea typeface="+mn-ea"/>
                <a:cs typeface="+mn-cs"/>
              </a:rPr>
              <a:t>Communications assets</a:t>
            </a:r>
            <a:endParaRPr kumimoji="0" lang="en-GB" sz="6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2565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8363"/>
            <a:ext cx="11404154" cy="865186"/>
          </a:xfrm>
        </p:spPr>
        <p:txBody>
          <a:bodyPr/>
          <a:lstStyle/>
          <a:p>
            <a:r>
              <a:rPr lang="en-GB" dirty="0"/>
              <a:t>SOCIAL MEDIA CARDS</a:t>
            </a:r>
            <a:endParaRPr lang="en-GB" spc="-4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1999" y="1111814"/>
            <a:ext cx="11404153" cy="1082951"/>
          </a:xfrm>
        </p:spPr>
        <p:txBody>
          <a:bodyPr vert="horz" lIns="0" tIns="0" rIns="0" bIns="0" rtlCol="0" anchor="t">
            <a:noAutofit/>
          </a:bodyPr>
          <a:lstStyle/>
          <a:p>
            <a:pPr fontAlgn="base"/>
            <a:r>
              <a:rPr lang="en-GB" sz="1600" b="0" dirty="0">
                <a:solidFill>
                  <a:schemeClr val="tx1"/>
                </a:solidFill>
              </a:rPr>
              <a:t>These social media cards can be shared alongside social media posts. Social media cards can be downloaded </a:t>
            </a:r>
            <a:r>
              <a:rPr lang="en-GB" sz="1600" b="0" i="0" u="sng" strike="noStrike" dirty="0">
                <a:solidFill>
                  <a:srgbClr val="0563C1"/>
                </a:solidFill>
                <a:effectLst/>
                <a:highlight>
                  <a:srgbClr val="F5F5F5"/>
                </a:highlight>
                <a:latin typeface="Arial"/>
                <a:cs typeface="Arial"/>
                <a:hlinkClick r:id="rId3"/>
              </a:rPr>
              <a:t>here</a:t>
            </a:r>
            <a:r>
              <a:rPr lang="en-GB" sz="1600" b="0" dirty="0">
                <a:solidFill>
                  <a:schemeClr val="tx1"/>
                </a:solidFill>
              </a:rPr>
              <a:t>.</a:t>
            </a:r>
            <a:endParaRPr lang="en-GB" sz="1600" b="0" dirty="0">
              <a:solidFill>
                <a:schemeClr val="tx1"/>
              </a:solidFill>
              <a:ea typeface="+mn-lt"/>
              <a:cs typeface="+mn-lt"/>
            </a:endParaRPr>
          </a:p>
        </p:txBody>
      </p:sp>
      <p:pic>
        <p:nvPicPr>
          <p:cNvPr id="4" name="Picture 3" descr="A person looking at a phone&#10;&#10;Description automatically generated">
            <a:extLst>
              <a:ext uri="{FF2B5EF4-FFF2-40B4-BE49-F238E27FC236}">
                <a16:creationId xmlns:a16="http://schemas.microsoft.com/office/drawing/2014/main" id="{3AAC0639-6E8A-B81D-079E-F185D60619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696" y="3923206"/>
            <a:ext cx="2160000" cy="2160000"/>
          </a:xfrm>
          <a:prstGeom prst="rect">
            <a:avLst/>
          </a:prstGeom>
        </p:spPr>
      </p:pic>
      <p:pic>
        <p:nvPicPr>
          <p:cNvPr id="7" name="Picture 6" descr="A group of people standing together&#10;&#10;Description automatically generated">
            <a:extLst>
              <a:ext uri="{FF2B5EF4-FFF2-40B4-BE49-F238E27FC236}">
                <a16:creationId xmlns:a16="http://schemas.microsoft.com/office/drawing/2014/main" id="{B873EB5C-640C-1CB8-F1D7-12E254205F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12606" y="2652293"/>
            <a:ext cx="2160000" cy="2160000"/>
          </a:xfrm>
          <a:prstGeom prst="rect">
            <a:avLst/>
          </a:prstGeom>
        </p:spPr>
      </p:pic>
      <p:pic>
        <p:nvPicPr>
          <p:cNvPr id="9" name="Picture 8" descr="A person looking at another person&#10;&#10;Description automatically generated">
            <a:extLst>
              <a:ext uri="{FF2B5EF4-FFF2-40B4-BE49-F238E27FC236}">
                <a16:creationId xmlns:a16="http://schemas.microsoft.com/office/drawing/2014/main" id="{BFEF30ED-2741-AB2A-9996-A7E90EA27A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8290" y="1585740"/>
            <a:ext cx="2160000" cy="2160000"/>
          </a:xfrm>
          <a:prstGeom prst="rect">
            <a:avLst/>
          </a:prstGeom>
        </p:spPr>
      </p:pic>
      <p:pic>
        <p:nvPicPr>
          <p:cNvPr id="11" name="Picture 10" descr="A person looking at a computer&#10;&#10;Description automatically generated">
            <a:extLst>
              <a:ext uri="{FF2B5EF4-FFF2-40B4-BE49-F238E27FC236}">
                <a16:creationId xmlns:a16="http://schemas.microsoft.com/office/drawing/2014/main" id="{B2B27B8D-CECD-6D32-283B-B4F044AD5B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75948" y="3923206"/>
            <a:ext cx="2160000" cy="2160000"/>
          </a:xfrm>
          <a:prstGeom prst="rect">
            <a:avLst/>
          </a:prstGeom>
        </p:spPr>
      </p:pic>
      <p:pic>
        <p:nvPicPr>
          <p:cNvPr id="14" name="Picture 13" descr="A group of women standing together&#10;&#10;Description automatically generated">
            <a:extLst>
              <a:ext uri="{FF2B5EF4-FFF2-40B4-BE49-F238E27FC236}">
                <a16:creationId xmlns:a16="http://schemas.microsoft.com/office/drawing/2014/main" id="{8B8DA288-8EFB-69E2-C0DE-C440DBC343F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0696" y="1585740"/>
            <a:ext cx="2160000" cy="2160000"/>
          </a:xfrm>
          <a:prstGeom prst="rect">
            <a:avLst/>
          </a:prstGeom>
        </p:spPr>
      </p:pic>
      <p:pic>
        <p:nvPicPr>
          <p:cNvPr id="15" name="Picture 14" descr="A person with a white beard wearing a yellow turban&#10;&#10;Description automatically generated">
            <a:extLst>
              <a:ext uri="{FF2B5EF4-FFF2-40B4-BE49-F238E27FC236}">
                <a16:creationId xmlns:a16="http://schemas.microsoft.com/office/drawing/2014/main" id="{7BB501B8-C621-3D29-1012-54391F5A5BE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76153" y="1585740"/>
            <a:ext cx="2160000" cy="2160000"/>
          </a:xfrm>
          <a:prstGeom prst="rect">
            <a:avLst/>
          </a:prstGeom>
        </p:spPr>
      </p:pic>
      <p:pic>
        <p:nvPicPr>
          <p:cNvPr id="16" name="Picture 15" descr="A person holding clothes in her arms&#10;&#10;Description automatically generated">
            <a:extLst>
              <a:ext uri="{FF2B5EF4-FFF2-40B4-BE49-F238E27FC236}">
                <a16:creationId xmlns:a16="http://schemas.microsoft.com/office/drawing/2014/main" id="{A315FCA0-095B-178E-23AB-606B1187D0B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76153" y="3923206"/>
            <a:ext cx="2160000" cy="2160000"/>
          </a:xfrm>
          <a:prstGeom prst="rect">
            <a:avLst/>
          </a:prstGeom>
        </p:spPr>
      </p:pic>
      <p:pic>
        <p:nvPicPr>
          <p:cNvPr id="18" name="Picture 17" descr="A person with bald head&#10;&#10;Description automatically generated">
            <a:extLst>
              <a:ext uri="{FF2B5EF4-FFF2-40B4-BE49-F238E27FC236}">
                <a16:creationId xmlns:a16="http://schemas.microsoft.com/office/drawing/2014/main" id="{0855E403-B0B3-A2F8-A08D-6644196C64B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50200" y="1585740"/>
            <a:ext cx="2160000" cy="2160000"/>
          </a:xfrm>
          <a:prstGeom prst="rect">
            <a:avLst/>
          </a:prstGeom>
        </p:spPr>
      </p:pic>
      <p:pic>
        <p:nvPicPr>
          <p:cNvPr id="19" name="Picture 18" descr="A person holding a pink ball and another person standing in front of a building&#10;&#10;Description automatically generated">
            <a:extLst>
              <a:ext uri="{FF2B5EF4-FFF2-40B4-BE49-F238E27FC236}">
                <a16:creationId xmlns:a16="http://schemas.microsoft.com/office/drawing/2014/main" id="{70135088-BA3F-1E56-B36B-CD62A772047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80901" y="3923206"/>
            <a:ext cx="2160000" cy="2160000"/>
          </a:xfrm>
          <a:prstGeom prst="rect">
            <a:avLst/>
          </a:prstGeom>
        </p:spPr>
      </p:pic>
    </p:spTree>
    <p:extLst>
      <p:ext uri="{BB962C8B-B14F-4D97-AF65-F5344CB8AC3E}">
        <p14:creationId xmlns:p14="http://schemas.microsoft.com/office/powerpoint/2010/main" val="338817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8363"/>
            <a:ext cx="11404154" cy="865186"/>
          </a:xfrm>
        </p:spPr>
        <p:txBody>
          <a:bodyPr/>
          <a:lstStyle/>
          <a:p>
            <a:r>
              <a:rPr lang="en-GB" dirty="0"/>
              <a:t>POSTERS</a:t>
            </a:r>
            <a:endParaRPr lang="en-GB" spc="-4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383409" y="1063075"/>
            <a:ext cx="2994791" cy="1082951"/>
          </a:xfrm>
        </p:spPr>
        <p:txBody>
          <a:bodyPr vert="horz" lIns="0" tIns="0" rIns="0" bIns="0" rtlCol="0" anchor="t">
            <a:noAutofit/>
          </a:bodyPr>
          <a:lstStyle/>
          <a:p>
            <a:pPr fontAlgn="base"/>
            <a:r>
              <a:rPr lang="en-GB" sz="1400" b="0" dirty="0">
                <a:solidFill>
                  <a:schemeClr val="tx1"/>
                </a:solidFill>
              </a:rPr>
              <a:t>Please consider displaying these posters in areas that are visible to people affected by cancer and their friends or family. You can also display them online, for example on your website, social media or TV screens in waiting areas. Posters can be downloaded </a:t>
            </a:r>
            <a:r>
              <a:rPr lang="en-GB" sz="1400" b="0" i="0" u="sng" strike="noStrike" dirty="0">
                <a:solidFill>
                  <a:srgbClr val="0563C1"/>
                </a:solidFill>
                <a:effectLst/>
                <a:highlight>
                  <a:srgbClr val="F5F5F5"/>
                </a:highlight>
                <a:latin typeface="Arial"/>
                <a:cs typeface="Arial"/>
                <a:hlinkClick r:id="rId3"/>
              </a:rPr>
              <a:t>here</a:t>
            </a:r>
            <a:r>
              <a:rPr lang="en-GB" sz="1400" b="0" dirty="0">
                <a:solidFill>
                  <a:schemeClr val="tx1"/>
                </a:solidFill>
              </a:rPr>
              <a:t>.</a:t>
            </a:r>
            <a:endParaRPr lang="en-GB" sz="1400" b="0" dirty="0">
              <a:solidFill>
                <a:schemeClr val="tx1"/>
              </a:solidFill>
              <a:ea typeface="+mn-lt"/>
              <a:cs typeface="+mn-lt"/>
            </a:endParaRPr>
          </a:p>
        </p:txBody>
      </p:sp>
      <p:pic>
        <p:nvPicPr>
          <p:cNvPr id="9" name="Picture 8">
            <a:extLst>
              <a:ext uri="{FF2B5EF4-FFF2-40B4-BE49-F238E27FC236}">
                <a16:creationId xmlns:a16="http://schemas.microsoft.com/office/drawing/2014/main" id="{C6A6661F-E089-5917-451C-6AC8AFD471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8676" y="3557685"/>
            <a:ext cx="1852830" cy="2630357"/>
          </a:xfrm>
          <a:prstGeom prst="rect">
            <a:avLst/>
          </a:prstGeom>
        </p:spPr>
      </p:pic>
      <p:pic>
        <p:nvPicPr>
          <p:cNvPr id="16" name="Picture 15">
            <a:extLst>
              <a:ext uri="{FF2B5EF4-FFF2-40B4-BE49-F238E27FC236}">
                <a16:creationId xmlns:a16="http://schemas.microsoft.com/office/drawing/2014/main" id="{FACE0AB7-E717-8CEC-4901-5D61119CD5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8676" y="780324"/>
            <a:ext cx="1852830" cy="2648676"/>
          </a:xfrm>
          <a:prstGeom prst="rect">
            <a:avLst/>
          </a:prstGeom>
        </p:spPr>
      </p:pic>
      <p:pic>
        <p:nvPicPr>
          <p:cNvPr id="19" name="Picture 18">
            <a:extLst>
              <a:ext uri="{FF2B5EF4-FFF2-40B4-BE49-F238E27FC236}">
                <a16:creationId xmlns:a16="http://schemas.microsoft.com/office/drawing/2014/main" id="{7E68C7B5-856B-09B2-A00D-78963D7916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5976" y="753351"/>
            <a:ext cx="1875455" cy="2675649"/>
          </a:xfrm>
          <a:prstGeom prst="rect">
            <a:avLst/>
          </a:prstGeom>
        </p:spPr>
      </p:pic>
      <p:pic>
        <p:nvPicPr>
          <p:cNvPr id="23" name="Picture 22">
            <a:extLst>
              <a:ext uri="{FF2B5EF4-FFF2-40B4-BE49-F238E27FC236}">
                <a16:creationId xmlns:a16="http://schemas.microsoft.com/office/drawing/2014/main" id="{F2C2AD78-E831-9BCA-A185-D5DED28A14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5826" y="3557685"/>
            <a:ext cx="1874174" cy="2647499"/>
          </a:xfrm>
          <a:prstGeom prst="rect">
            <a:avLst/>
          </a:prstGeom>
        </p:spPr>
      </p:pic>
      <p:pic>
        <p:nvPicPr>
          <p:cNvPr id="25" name="Picture 24">
            <a:extLst>
              <a:ext uri="{FF2B5EF4-FFF2-40B4-BE49-F238E27FC236}">
                <a16:creationId xmlns:a16="http://schemas.microsoft.com/office/drawing/2014/main" id="{E4EF0B82-AC67-80E5-BF51-C1DDE69545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65976" y="3557686"/>
            <a:ext cx="1870208" cy="2656545"/>
          </a:xfrm>
          <a:prstGeom prst="rect">
            <a:avLst/>
          </a:prstGeom>
        </p:spPr>
      </p:pic>
      <p:pic>
        <p:nvPicPr>
          <p:cNvPr id="27" name="Picture 26">
            <a:extLst>
              <a:ext uri="{FF2B5EF4-FFF2-40B4-BE49-F238E27FC236}">
                <a16:creationId xmlns:a16="http://schemas.microsoft.com/office/drawing/2014/main" id="{68036B17-2F03-B6E7-E5A6-21AB53C0F8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25901" y="3557686"/>
            <a:ext cx="1870208" cy="2630357"/>
          </a:xfrm>
          <a:prstGeom prst="rect">
            <a:avLst/>
          </a:prstGeom>
        </p:spPr>
      </p:pic>
      <p:pic>
        <p:nvPicPr>
          <p:cNvPr id="29" name="Picture 28">
            <a:extLst>
              <a:ext uri="{FF2B5EF4-FFF2-40B4-BE49-F238E27FC236}">
                <a16:creationId xmlns:a16="http://schemas.microsoft.com/office/drawing/2014/main" id="{BC04D648-F679-6CF9-3994-C77F5EDD05B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85826" y="753351"/>
            <a:ext cx="1874174" cy="2675650"/>
          </a:xfrm>
          <a:prstGeom prst="rect">
            <a:avLst/>
          </a:prstGeom>
        </p:spPr>
      </p:pic>
      <p:pic>
        <p:nvPicPr>
          <p:cNvPr id="31" name="Picture 30">
            <a:extLst>
              <a:ext uri="{FF2B5EF4-FFF2-40B4-BE49-F238E27FC236}">
                <a16:creationId xmlns:a16="http://schemas.microsoft.com/office/drawing/2014/main" id="{C0A9A051-ED5D-ADA1-51FD-AA0CE66FF84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34478" y="3571421"/>
            <a:ext cx="1854063" cy="2616621"/>
          </a:xfrm>
          <a:prstGeom prst="rect">
            <a:avLst/>
          </a:prstGeom>
        </p:spPr>
      </p:pic>
      <p:pic>
        <p:nvPicPr>
          <p:cNvPr id="33" name="Picture 32">
            <a:extLst>
              <a:ext uri="{FF2B5EF4-FFF2-40B4-BE49-F238E27FC236}">
                <a16:creationId xmlns:a16="http://schemas.microsoft.com/office/drawing/2014/main" id="{55454D10-36DA-D2D6-A87C-5B51F81F247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25901" y="753351"/>
            <a:ext cx="1870208" cy="2675649"/>
          </a:xfrm>
          <a:prstGeom prst="rect">
            <a:avLst/>
          </a:prstGeom>
        </p:spPr>
      </p:pic>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06779"/>
            <a:ext cx="11404154" cy="865186"/>
          </a:xfrm>
        </p:spPr>
        <p:txBody>
          <a:bodyPr/>
          <a:lstStyle/>
          <a:p>
            <a:r>
              <a:rPr lang="en-GB" dirty="0"/>
              <a:t>INFOGRAPHICS</a:t>
            </a:r>
            <a:endParaRPr lang="en-GB" spc="-4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381224" y="1171965"/>
            <a:ext cx="11202821" cy="453058"/>
          </a:xfrm>
        </p:spPr>
        <p:txBody>
          <a:bodyPr vert="horz" lIns="0" tIns="0" rIns="0" bIns="0" rtlCol="0" anchor="t">
            <a:noAutofit/>
          </a:bodyPr>
          <a:lstStyle/>
          <a:p>
            <a:pPr fontAlgn="base"/>
            <a:r>
              <a:rPr lang="en-GB" sz="1600" b="0" dirty="0">
                <a:solidFill>
                  <a:schemeClr val="tx1"/>
                </a:solidFill>
              </a:rPr>
              <a:t>These infographics are designed to explain the purpose and process of NCPES. </a:t>
            </a:r>
            <a:r>
              <a:rPr lang="en-GB" sz="1600" b="0" i="0" u="none" strike="noStrike" dirty="0">
                <a:solidFill>
                  <a:srgbClr val="000000"/>
                </a:solidFill>
                <a:effectLst/>
                <a:highlight>
                  <a:srgbClr val="F5F5F5"/>
                </a:highlight>
                <a:latin typeface="Arial"/>
                <a:cs typeface="Arial"/>
              </a:rPr>
              <a:t>The </a:t>
            </a:r>
            <a:r>
              <a:rPr lang="en-GB" sz="1600" b="0" dirty="0">
                <a:solidFill>
                  <a:srgbClr val="000000"/>
                </a:solidFill>
                <a:highlight>
                  <a:srgbClr val="F5F5F5"/>
                </a:highlight>
                <a:latin typeface="Arial"/>
                <a:cs typeface="Arial"/>
              </a:rPr>
              <a:t>files</a:t>
            </a:r>
            <a:r>
              <a:rPr lang="en-GB" sz="1600" b="0" i="0" u="none" strike="noStrike" dirty="0">
                <a:solidFill>
                  <a:srgbClr val="000000"/>
                </a:solidFill>
                <a:effectLst/>
                <a:highlight>
                  <a:srgbClr val="F5F5F5"/>
                </a:highlight>
                <a:latin typeface="Arial"/>
                <a:cs typeface="Arial"/>
              </a:rPr>
              <a:t> can be downloaded from </a:t>
            </a:r>
            <a:r>
              <a:rPr lang="en-GB" sz="1600" b="0" i="0" u="sng" strike="noStrike" dirty="0">
                <a:solidFill>
                  <a:srgbClr val="0563C1"/>
                </a:solidFill>
                <a:effectLst/>
                <a:highlight>
                  <a:srgbClr val="F5F5F5"/>
                </a:highlight>
                <a:latin typeface="Arial"/>
                <a:cs typeface="Arial"/>
                <a:hlinkClick r:id="rId3"/>
              </a:rPr>
              <a:t>here</a:t>
            </a:r>
            <a:r>
              <a:rPr lang="en-GB" sz="1600" b="0" i="0" u="none" strike="noStrike" dirty="0">
                <a:solidFill>
                  <a:srgbClr val="000000"/>
                </a:solidFill>
                <a:effectLst/>
                <a:highlight>
                  <a:srgbClr val="F5F5F5"/>
                </a:highlight>
                <a:latin typeface="Arial"/>
                <a:cs typeface="Arial"/>
              </a:rPr>
              <a:t>.</a:t>
            </a:r>
            <a:endParaRPr lang="en-GB" sz="1600" b="0" i="0" dirty="0">
              <a:solidFill>
                <a:srgbClr val="000000"/>
              </a:solidFill>
              <a:effectLst/>
              <a:highlight>
                <a:srgbClr val="F5F5F5"/>
              </a:highlight>
              <a:latin typeface="Arial"/>
              <a:cs typeface="Arial"/>
            </a:endParaRPr>
          </a:p>
        </p:txBody>
      </p:sp>
      <p:pic>
        <p:nvPicPr>
          <p:cNvPr id="3" name="Picture 2">
            <a:extLst>
              <a:ext uri="{FF2B5EF4-FFF2-40B4-BE49-F238E27FC236}">
                <a16:creationId xmlns:a16="http://schemas.microsoft.com/office/drawing/2014/main" id="{195407E1-0CC0-F950-3D6B-348CA132D2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024" y="1751717"/>
            <a:ext cx="5702076" cy="4258812"/>
          </a:xfrm>
          <a:prstGeom prst="rect">
            <a:avLst/>
          </a:prstGeom>
        </p:spPr>
      </p:pic>
      <p:pic>
        <p:nvPicPr>
          <p:cNvPr id="7" name="Picture 6">
            <a:extLst>
              <a:ext uri="{FF2B5EF4-FFF2-40B4-BE49-F238E27FC236}">
                <a16:creationId xmlns:a16="http://schemas.microsoft.com/office/drawing/2014/main" id="{3EA5920D-6CAD-ECE9-DC37-B534440545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6787" y="1751718"/>
            <a:ext cx="5702076" cy="4249456"/>
          </a:xfrm>
          <a:prstGeom prst="rect">
            <a:avLst/>
          </a:prstGeom>
        </p:spPr>
      </p:pic>
    </p:spTree>
    <p:extLst>
      <p:ext uri="{BB962C8B-B14F-4D97-AF65-F5344CB8AC3E}">
        <p14:creationId xmlns:p14="http://schemas.microsoft.com/office/powerpoint/2010/main" val="25405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06779"/>
            <a:ext cx="11404154" cy="865186"/>
          </a:xfrm>
        </p:spPr>
        <p:txBody>
          <a:bodyPr/>
          <a:lstStyle/>
          <a:p>
            <a:r>
              <a:rPr lang="en-GB" spc="-40" dirty="0"/>
              <a:t>LATEST RESULTS</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393923" y="1032114"/>
            <a:ext cx="11404154" cy="495471"/>
          </a:xfrm>
        </p:spPr>
        <p:txBody>
          <a:bodyPr vert="horz" lIns="0" tIns="0" rIns="0" bIns="0" rtlCol="0" anchor="t">
            <a:noAutofit/>
          </a:bodyPr>
          <a:lstStyle/>
          <a:p>
            <a:pPr fontAlgn="base"/>
            <a:r>
              <a:rPr lang="en-GB" sz="1600" b="0" dirty="0">
                <a:solidFill>
                  <a:schemeClr val="tx1"/>
                </a:solidFill>
              </a:rPr>
              <a:t>There are national results infographic and social cards that show a summary of the 2023 results and an infographic template is available for you to add your local results, which can be used to encourage patients to complete this year’s survey. The files can be </a:t>
            </a:r>
            <a:r>
              <a:rPr lang="en-GB" sz="1600" b="0" i="0" u="none" strike="noStrike" dirty="0">
                <a:solidFill>
                  <a:srgbClr val="000000"/>
                </a:solidFill>
                <a:effectLst/>
                <a:highlight>
                  <a:srgbClr val="F5F5F5"/>
                </a:highlight>
                <a:latin typeface="Arial"/>
                <a:cs typeface="Arial"/>
              </a:rPr>
              <a:t>downloaded </a:t>
            </a:r>
            <a:r>
              <a:rPr lang="en-GB" sz="1600" b="0" i="0" u="sng" strike="noStrike" dirty="0">
                <a:solidFill>
                  <a:srgbClr val="0563C1"/>
                </a:solidFill>
                <a:effectLst/>
                <a:highlight>
                  <a:srgbClr val="F5F5F5"/>
                </a:highlight>
                <a:latin typeface="Arial"/>
                <a:cs typeface="Arial"/>
                <a:hlinkClick r:id="rId3"/>
              </a:rPr>
              <a:t>here</a:t>
            </a:r>
            <a:r>
              <a:rPr lang="en-GB" sz="1600" b="0" i="0" u="none" strike="noStrike" dirty="0">
                <a:solidFill>
                  <a:srgbClr val="000000"/>
                </a:solidFill>
                <a:effectLst/>
                <a:highlight>
                  <a:srgbClr val="F5F5F5"/>
                </a:highlight>
                <a:latin typeface="Arial"/>
                <a:cs typeface="Arial"/>
              </a:rPr>
              <a:t>.</a:t>
            </a:r>
            <a:endParaRPr lang="en-GB" sz="1600" b="0" i="0" dirty="0">
              <a:solidFill>
                <a:srgbClr val="000000"/>
              </a:solidFill>
              <a:effectLst/>
              <a:highlight>
                <a:srgbClr val="F5F5F5"/>
              </a:highlight>
              <a:latin typeface="Arial"/>
              <a:cs typeface="Arial"/>
            </a:endParaRPr>
          </a:p>
        </p:txBody>
      </p:sp>
      <p:pic>
        <p:nvPicPr>
          <p:cNvPr id="3" name="Picture 2">
            <a:extLst>
              <a:ext uri="{FF2B5EF4-FFF2-40B4-BE49-F238E27FC236}">
                <a16:creationId xmlns:a16="http://schemas.microsoft.com/office/drawing/2014/main" id="{45F1DEF3-EE26-F818-17EF-6FC7BED7AB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923" y="2399094"/>
            <a:ext cx="5541125" cy="3916503"/>
          </a:xfrm>
          <a:prstGeom prst="rect">
            <a:avLst/>
          </a:prstGeom>
        </p:spPr>
      </p:pic>
      <p:pic>
        <p:nvPicPr>
          <p:cNvPr id="7" name="Picture 6">
            <a:extLst>
              <a:ext uri="{FF2B5EF4-FFF2-40B4-BE49-F238E27FC236}">
                <a16:creationId xmlns:a16="http://schemas.microsoft.com/office/drawing/2014/main" id="{E935445F-D596-B1C1-1FE9-D6AACC03A5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2928" y="2399093"/>
            <a:ext cx="3098202" cy="3098202"/>
          </a:xfrm>
          <a:prstGeom prst="rect">
            <a:avLst/>
          </a:prstGeom>
        </p:spPr>
      </p:pic>
      <p:sp>
        <p:nvSpPr>
          <p:cNvPr id="9" name="Text Placeholder 5">
            <a:extLst>
              <a:ext uri="{FF2B5EF4-FFF2-40B4-BE49-F238E27FC236}">
                <a16:creationId xmlns:a16="http://schemas.microsoft.com/office/drawing/2014/main" id="{327FDFF7-17E0-6B02-F8E8-6F43EEF92DBD}"/>
              </a:ext>
            </a:extLst>
          </p:cNvPr>
          <p:cNvSpPr txBox="1">
            <a:spLocks/>
          </p:cNvSpPr>
          <p:nvPr/>
        </p:nvSpPr>
        <p:spPr>
          <a:xfrm>
            <a:off x="410321" y="2058493"/>
            <a:ext cx="2564430" cy="495471"/>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600" b="0" dirty="0">
                <a:solidFill>
                  <a:schemeClr val="tx1"/>
                </a:solidFill>
              </a:rPr>
              <a:t>Results infographic:</a:t>
            </a:r>
            <a:endParaRPr lang="en-GB" sz="1600" b="0" dirty="0">
              <a:solidFill>
                <a:srgbClr val="000000"/>
              </a:solidFill>
              <a:highlight>
                <a:srgbClr val="F5F5F5"/>
              </a:highlight>
              <a:latin typeface="Arial"/>
              <a:cs typeface="Arial"/>
            </a:endParaRPr>
          </a:p>
        </p:txBody>
      </p:sp>
      <p:sp>
        <p:nvSpPr>
          <p:cNvPr id="10" name="Text Placeholder 5">
            <a:extLst>
              <a:ext uri="{FF2B5EF4-FFF2-40B4-BE49-F238E27FC236}">
                <a16:creationId xmlns:a16="http://schemas.microsoft.com/office/drawing/2014/main" id="{6695993A-2042-443D-4CDC-4066AF9C0EC7}"/>
              </a:ext>
            </a:extLst>
          </p:cNvPr>
          <p:cNvSpPr txBox="1">
            <a:spLocks/>
          </p:cNvSpPr>
          <p:nvPr/>
        </p:nvSpPr>
        <p:spPr>
          <a:xfrm>
            <a:off x="7282928" y="2058493"/>
            <a:ext cx="2700169" cy="495471"/>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600" b="0" dirty="0">
                <a:solidFill>
                  <a:schemeClr val="tx1"/>
                </a:solidFill>
              </a:rPr>
              <a:t>Example of social card:</a:t>
            </a:r>
            <a:endParaRPr lang="en-GB" sz="1600" b="0" dirty="0">
              <a:solidFill>
                <a:srgbClr val="000000"/>
              </a:solidFill>
              <a:highlight>
                <a:srgbClr val="F5F5F5"/>
              </a:highlight>
              <a:latin typeface="Arial"/>
              <a:cs typeface="Arial"/>
            </a:endParaRPr>
          </a:p>
        </p:txBody>
      </p:sp>
    </p:spTree>
    <p:extLst>
      <p:ext uri="{BB962C8B-B14F-4D97-AF65-F5344CB8AC3E}">
        <p14:creationId xmlns:p14="http://schemas.microsoft.com/office/powerpoint/2010/main" val="20247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17859" y="246607"/>
            <a:ext cx="11404154" cy="865186"/>
          </a:xfrm>
        </p:spPr>
        <p:txBody>
          <a:bodyPr/>
          <a:lstStyle/>
          <a:p>
            <a:r>
              <a:rPr lang="en-GB" spc="-40" dirty="0"/>
              <a:t>CASE STUDY VIDEO</a:t>
            </a:r>
          </a:p>
        </p:txBody>
      </p:sp>
      <p:sp>
        <p:nvSpPr>
          <p:cNvPr id="2" name="TextBox 1">
            <a:extLst>
              <a:ext uri="{FF2B5EF4-FFF2-40B4-BE49-F238E27FC236}">
                <a16:creationId xmlns:a16="http://schemas.microsoft.com/office/drawing/2014/main" id="{C18CB7C1-8EFA-7BB6-9B3C-CB8C7584A0A8}"/>
              </a:ext>
            </a:extLst>
          </p:cNvPr>
          <p:cNvSpPr txBox="1"/>
          <p:nvPr/>
        </p:nvSpPr>
        <p:spPr>
          <a:xfrm>
            <a:off x="432000" y="1015932"/>
            <a:ext cx="5664000" cy="4832092"/>
          </a:xfrm>
          <a:prstGeom prst="rect">
            <a:avLst/>
          </a:prstGeom>
          <a:noFill/>
        </p:spPr>
        <p:txBody>
          <a:bodyPr wrap="square" lIns="91440" tIns="45720" rIns="91440" bIns="45720" rtlCol="0" anchor="t">
            <a:spAutoFit/>
          </a:bodyPr>
          <a:lstStyle/>
          <a:p>
            <a:r>
              <a:rPr lang="en-GB" sz="1400" b="1" dirty="0">
                <a:latin typeface="Arial"/>
                <a:ea typeface="+mn-lt"/>
                <a:cs typeface="+mn-lt"/>
              </a:rPr>
              <a:t>National Cancer Patient Experience Survey - Improving Support for Black Men with Prostate Cancer</a:t>
            </a:r>
            <a:endParaRPr lang="en-GB" sz="1400" b="1" dirty="0">
              <a:latin typeface="Arial"/>
              <a:cs typeface="Arial"/>
            </a:endParaRPr>
          </a:p>
          <a:p>
            <a:endParaRPr lang="en-GB" sz="1400" dirty="0">
              <a:solidFill>
                <a:srgbClr val="000000"/>
              </a:solidFill>
              <a:latin typeface="Arial"/>
              <a:ea typeface="Calibri"/>
              <a:cs typeface="Calibri"/>
            </a:endParaRPr>
          </a:p>
          <a:p>
            <a:r>
              <a:rPr lang="en-GB" sz="1400" dirty="0">
                <a:solidFill>
                  <a:srgbClr val="000000"/>
                </a:solidFill>
                <a:latin typeface="Arial"/>
                <a:ea typeface="Calibri"/>
                <a:cs typeface="Arial"/>
              </a:rPr>
              <a:t>Guy’s and St Thomas’ NHS Foundation Trust and South East London Cancer Alliance have carried out an improvement project based on the results of the National Cancer Patient Experience Survey (NCPES) which has identified needs for improved support for black men with prostate cancer. </a:t>
            </a:r>
          </a:p>
          <a:p>
            <a:endParaRPr lang="en-GB" sz="1400" dirty="0">
              <a:solidFill>
                <a:srgbClr val="000000"/>
              </a:solidFill>
              <a:latin typeface="Arial"/>
              <a:cs typeface="Calibri"/>
            </a:endParaRPr>
          </a:p>
          <a:p>
            <a:r>
              <a:rPr lang="en-GB" sz="1400" dirty="0">
                <a:solidFill>
                  <a:srgbClr val="000000"/>
                </a:solidFill>
                <a:latin typeface="Arial"/>
                <a:cs typeface="Calibri"/>
              </a:rPr>
              <a:t>We have created this video to support the uptake of the NCPES survey and to encourage patients who are often underrepresented in NCPES to take part. </a:t>
            </a:r>
            <a:endParaRPr lang="en-GB" sz="1400" dirty="0">
              <a:solidFill>
                <a:srgbClr val="000000"/>
              </a:solidFill>
              <a:latin typeface="Arial"/>
              <a:ea typeface="Calibri"/>
              <a:cs typeface="Calibri"/>
            </a:endParaRPr>
          </a:p>
          <a:p>
            <a:endParaRPr lang="en-GB" sz="1400" dirty="0">
              <a:solidFill>
                <a:srgbClr val="000000"/>
              </a:solidFill>
              <a:latin typeface="Arial"/>
              <a:ea typeface="Calibri"/>
              <a:cs typeface="Calibri"/>
            </a:endParaRPr>
          </a:p>
          <a:p>
            <a:r>
              <a:rPr lang="en-GB" sz="1400" dirty="0">
                <a:solidFill>
                  <a:srgbClr val="000000"/>
                </a:solidFill>
                <a:latin typeface="Arial"/>
                <a:ea typeface="Calibri"/>
                <a:cs typeface="Arial"/>
              </a:rPr>
              <a:t>The aims of the case study videos are to:</a:t>
            </a:r>
          </a:p>
          <a:p>
            <a:endParaRPr lang="en-GB" sz="1400" dirty="0">
              <a:solidFill>
                <a:srgbClr val="000000"/>
              </a:solidFill>
              <a:latin typeface="Arial"/>
              <a:ea typeface="Calibri"/>
              <a:cs typeface="Arial"/>
            </a:endParaRPr>
          </a:p>
          <a:p>
            <a:pPr marL="171450" indent="-171450">
              <a:buFont typeface="Arial" panose="020B0604020202020204" pitchFamily="34" charset="0"/>
              <a:buChar char="•"/>
            </a:pPr>
            <a:r>
              <a:rPr lang="en-GB" sz="1400" dirty="0">
                <a:solidFill>
                  <a:srgbClr val="000000"/>
                </a:solidFill>
                <a:latin typeface="Arial"/>
                <a:ea typeface="Calibri"/>
                <a:cs typeface="Arial"/>
              </a:rPr>
              <a:t>Demonstrate the impact of the NCPES and how the results are used to make improvements to cancer services.</a:t>
            </a:r>
          </a:p>
          <a:p>
            <a:pPr marL="171450" indent="-171450">
              <a:buFont typeface="Arial" panose="020B0604020202020204" pitchFamily="34" charset="0"/>
              <a:buChar char="•"/>
            </a:pPr>
            <a:r>
              <a:rPr lang="en-GB" sz="1400" dirty="0">
                <a:solidFill>
                  <a:srgbClr val="000000"/>
                </a:solidFill>
                <a:latin typeface="Arial"/>
                <a:ea typeface="Calibri"/>
                <a:cs typeface="Arial"/>
              </a:rPr>
              <a:t>Encourage seldom heard groups to complete the NCPES.</a:t>
            </a:r>
          </a:p>
          <a:p>
            <a:endParaRPr lang="en-GB" sz="1400" dirty="0">
              <a:solidFill>
                <a:srgbClr val="000000"/>
              </a:solidFill>
              <a:latin typeface="Arial"/>
              <a:ea typeface="Calibri"/>
              <a:cs typeface="Calibri"/>
            </a:endParaRPr>
          </a:p>
          <a:p>
            <a:r>
              <a:rPr lang="en-GB" sz="1400" dirty="0">
                <a:solidFill>
                  <a:srgbClr val="000000"/>
                </a:solidFill>
                <a:latin typeface="Arial"/>
                <a:ea typeface="Calibri"/>
                <a:cs typeface="Calibri"/>
              </a:rPr>
              <a:t>The full version of the video is on YouTube and is available </a:t>
            </a:r>
            <a:r>
              <a:rPr lang="en-GB" sz="1400" dirty="0">
                <a:solidFill>
                  <a:srgbClr val="000000"/>
                </a:solidFill>
                <a:latin typeface="Arial"/>
                <a:ea typeface="Calibri"/>
                <a:cs typeface="Arial"/>
                <a:hlinkClick r:id="rId3"/>
              </a:rPr>
              <a:t>here</a:t>
            </a:r>
            <a:r>
              <a:rPr lang="en-GB" sz="1400" dirty="0">
                <a:solidFill>
                  <a:srgbClr val="000000"/>
                </a:solidFill>
                <a:latin typeface="Arial"/>
                <a:ea typeface="Calibri"/>
                <a:cs typeface="Arial"/>
              </a:rPr>
              <a:t>. </a:t>
            </a:r>
            <a:endParaRPr lang="en-GB" sz="1400" dirty="0">
              <a:solidFill>
                <a:srgbClr val="000000"/>
              </a:solidFill>
              <a:latin typeface="Arial" panose="020B0604020202020204" pitchFamily="34" charset="0"/>
              <a:ea typeface="Calibri"/>
              <a:cs typeface="Arial"/>
            </a:endParaRPr>
          </a:p>
          <a:p>
            <a:endParaRPr lang="en-GB" sz="1400" dirty="0">
              <a:solidFill>
                <a:srgbClr val="000000"/>
              </a:solidFill>
              <a:latin typeface="Arial" panose="020B0604020202020204" pitchFamily="34" charset="0"/>
              <a:ea typeface="Calibri"/>
              <a:cs typeface="Arial" panose="020B0604020202020204" pitchFamily="34" charset="0"/>
            </a:endParaRPr>
          </a:p>
          <a:p>
            <a:r>
              <a:rPr lang="en-GB" sz="1400" dirty="0">
                <a:solidFill>
                  <a:srgbClr val="000000"/>
                </a:solidFill>
                <a:latin typeface="Arial"/>
                <a:ea typeface="Calibri"/>
                <a:cs typeface="Arial"/>
              </a:rPr>
              <a:t>Social media video clips are available </a:t>
            </a:r>
            <a:r>
              <a:rPr lang="en-GB" sz="1400" dirty="0">
                <a:solidFill>
                  <a:srgbClr val="000000"/>
                </a:solidFill>
                <a:latin typeface="Arial"/>
                <a:ea typeface="Calibri"/>
                <a:cs typeface="Arial"/>
                <a:hlinkClick r:id="rId4"/>
              </a:rPr>
              <a:t>here</a:t>
            </a:r>
            <a:r>
              <a:rPr lang="en-GB" sz="1400" dirty="0">
                <a:solidFill>
                  <a:srgbClr val="000000"/>
                </a:solidFill>
                <a:latin typeface="Arial"/>
                <a:ea typeface="+mn-lt"/>
                <a:cs typeface="Arial"/>
              </a:rPr>
              <a:t>.</a:t>
            </a:r>
            <a:r>
              <a:rPr lang="en-GB" sz="1400" dirty="0">
                <a:solidFill>
                  <a:srgbClr val="000000"/>
                </a:solidFill>
                <a:latin typeface="Arial"/>
                <a:ea typeface="Calibri"/>
                <a:cs typeface="Arial"/>
              </a:rPr>
              <a:t> </a:t>
            </a:r>
            <a:endParaRPr lang="en-US" sz="1100" b="1" dirty="0">
              <a:solidFill>
                <a:schemeClr val="bg2">
                  <a:lumMod val="25000"/>
                </a:schemeClr>
              </a:solidFill>
              <a:latin typeface="Arial" panose="020B0604020202020204" pitchFamily="34" charset="0"/>
              <a:cs typeface="Arial" panose="020B0604020202020204" pitchFamily="34" charset="0"/>
            </a:endParaRPr>
          </a:p>
        </p:txBody>
      </p:sp>
      <p:pic>
        <p:nvPicPr>
          <p:cNvPr id="9" name="Picture 8" descr="A person sitting on a bench&#10;&#10;Description automatically generated">
            <a:extLst>
              <a:ext uri="{FF2B5EF4-FFF2-40B4-BE49-F238E27FC236}">
                <a16:creationId xmlns:a16="http://schemas.microsoft.com/office/drawing/2014/main" id="{BDB46342-57A4-159B-E323-B7A1BFE71F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0477" y="2125555"/>
            <a:ext cx="5399522" cy="2994694"/>
          </a:xfrm>
          <a:prstGeom prst="rect">
            <a:avLst/>
          </a:prstGeom>
        </p:spPr>
      </p:pic>
    </p:spTree>
    <p:extLst>
      <p:ext uri="{BB962C8B-B14F-4D97-AF65-F5344CB8AC3E}">
        <p14:creationId xmlns:p14="http://schemas.microsoft.com/office/powerpoint/2010/main" val="135121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CONTENTS</a:t>
            </a:r>
          </a:p>
        </p:txBody>
      </p:sp>
      <p:sp>
        <p:nvSpPr>
          <p:cNvPr id="2" name="TextBox 1">
            <a:extLst>
              <a:ext uri="{FF2B5EF4-FFF2-40B4-BE49-F238E27FC236}">
                <a16:creationId xmlns:a16="http://schemas.microsoft.com/office/drawing/2014/main" id="{7E2DC268-8BD3-3B0B-748A-A8DE09D30DBD}"/>
              </a:ext>
            </a:extLst>
          </p:cNvPr>
          <p:cNvSpPr txBox="1"/>
          <p:nvPr/>
        </p:nvSpPr>
        <p:spPr>
          <a:xfrm>
            <a:off x="685800" y="1465118"/>
            <a:ext cx="11066318" cy="3385542"/>
          </a:xfrm>
          <a:prstGeom prst="rect">
            <a:avLst/>
          </a:prstGeom>
          <a:noFill/>
        </p:spPr>
        <p:txBody>
          <a:bodyPr wrap="square" rtlCol="0">
            <a:spAutoFit/>
          </a:bodyPr>
          <a:lstStyle/>
          <a:p>
            <a:pPr marL="285750" indent="-285750">
              <a:buFont typeface="Arial" panose="020B0604020202020204" pitchFamily="34" charset="0"/>
              <a:buChar char="•"/>
            </a:pPr>
            <a:r>
              <a:rPr lang="en-GB" sz="2800" dirty="0">
                <a:hlinkClick r:id="rId3" action="ppaction://hlinksldjump"/>
              </a:rPr>
              <a:t>About this toolkit</a:t>
            </a: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hlinkClick r:id="rId4" action="ppaction://hlinksldjump"/>
              </a:rPr>
              <a:t>Communications messaging</a:t>
            </a:r>
            <a:endParaRPr lang="en-GB" sz="2800" dirty="0">
              <a:hlinkClick r:id="rId5" action="ppaction://hlinksldjump"/>
            </a:endParaRPr>
          </a:p>
          <a:p>
            <a:pPr marL="285750" indent="-285750">
              <a:buFont typeface="Arial" panose="020B0604020202020204" pitchFamily="34" charset="0"/>
              <a:buChar char="•"/>
            </a:pPr>
            <a:endParaRPr lang="en-GB" sz="2800" dirty="0">
              <a:hlinkClick r:id="rId5" action="ppaction://hlinksldjump"/>
            </a:endParaRPr>
          </a:p>
          <a:p>
            <a:pPr marL="285750" indent="-285750">
              <a:buFont typeface="Arial" panose="020B0604020202020204" pitchFamily="34" charset="0"/>
              <a:buChar char="•"/>
            </a:pPr>
            <a:r>
              <a:rPr lang="en-GB" sz="2800" dirty="0">
                <a:hlinkClick r:id="rId5" action="ppaction://hlinksldjump"/>
              </a:rPr>
              <a:t>Communications assets</a:t>
            </a:r>
            <a:endParaRPr lang="en-GB" sz="2800" dirty="0"/>
          </a:p>
          <a:p>
            <a:pPr marL="285750" indent="-285750">
              <a:buFont typeface="Arial" panose="020B0604020202020204" pitchFamily="34" charset="0"/>
              <a:buChar char="•"/>
            </a:pPr>
            <a:endParaRPr lang="en-GB" sz="2800" dirty="0">
              <a:hlinkClick r:id="rId4" action="ppaction://hlinksldjump"/>
            </a:endParaRPr>
          </a:p>
          <a:p>
            <a:pPr marL="285750" indent="-285750">
              <a:buFont typeface="Arial" panose="020B0604020202020204" pitchFamily="34" charset="0"/>
              <a:buChar char="•"/>
            </a:pPr>
            <a:r>
              <a:rPr lang="en-GB" sz="2800" dirty="0">
                <a:hlinkClick r:id="rId6" action="ppaction://hlinksldjump"/>
              </a:rPr>
              <a:t>Frequently asked questions</a:t>
            </a:r>
            <a:endParaRPr lang="en-GB" sz="28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5654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8592" y="257339"/>
            <a:ext cx="11404154" cy="865186"/>
          </a:xfrm>
        </p:spPr>
        <p:txBody>
          <a:bodyPr/>
          <a:lstStyle/>
          <a:p>
            <a:r>
              <a:rPr lang="en-GB" spc="-40" dirty="0"/>
              <a:t>VIDEOS</a:t>
            </a:r>
          </a:p>
        </p:txBody>
      </p:sp>
      <p:sp>
        <p:nvSpPr>
          <p:cNvPr id="2" name="TextBox 1">
            <a:extLst>
              <a:ext uri="{FF2B5EF4-FFF2-40B4-BE49-F238E27FC236}">
                <a16:creationId xmlns:a16="http://schemas.microsoft.com/office/drawing/2014/main" id="{C18CB7C1-8EFA-7BB6-9B3C-CB8C7584A0A8}"/>
              </a:ext>
            </a:extLst>
          </p:cNvPr>
          <p:cNvSpPr txBox="1"/>
          <p:nvPr/>
        </p:nvSpPr>
        <p:spPr>
          <a:xfrm>
            <a:off x="432000" y="1037397"/>
            <a:ext cx="5664000" cy="3708708"/>
          </a:xfrm>
          <a:prstGeom prst="rect">
            <a:avLst/>
          </a:prstGeom>
          <a:noFill/>
        </p:spPr>
        <p:txBody>
          <a:bodyPr wrap="square" lIns="91440" tIns="45720" rIns="91440" bIns="45720" rtlCol="0" anchor="t">
            <a:spAutoFit/>
          </a:bodyPr>
          <a:lstStyle/>
          <a:p>
            <a:r>
              <a:rPr lang="en-GB" sz="1400" b="1" dirty="0">
                <a:ea typeface="+mn-lt"/>
                <a:cs typeface="+mn-lt"/>
              </a:rPr>
              <a:t>Learning from experience – black and ethnic minority cancer patients </a:t>
            </a:r>
            <a:endParaRPr lang="en-US" dirty="0">
              <a:ea typeface="+mn-lt"/>
              <a:cs typeface="+mn-lt"/>
            </a:endParaRPr>
          </a:p>
          <a:p>
            <a:endParaRPr lang="en-GB" sz="1400" dirty="0">
              <a:ea typeface="+mn-lt"/>
              <a:cs typeface="+mn-lt"/>
            </a:endParaRPr>
          </a:p>
          <a:p>
            <a:r>
              <a:rPr lang="en-GB" sz="1400" dirty="0">
                <a:ea typeface="+mn-lt"/>
                <a:cs typeface="+mn-lt"/>
              </a:rPr>
              <a:t>Three</a:t>
            </a:r>
            <a:r>
              <a:rPr lang="en-GB" sz="1400" dirty="0">
                <a:solidFill>
                  <a:srgbClr val="231F20"/>
                </a:solidFill>
                <a:ea typeface="+mn-lt"/>
                <a:cs typeface="+mn-lt"/>
              </a:rPr>
              <a:t> short films were developed by NHS England, in response to data from the NCPES, which showed ethnically diverse patients consistently report a poorer experience than white British people who take part in the survey. </a:t>
            </a:r>
            <a:endParaRPr lang="en-GB" sz="1400" dirty="0">
              <a:solidFill>
                <a:srgbClr val="F1F1F1"/>
              </a:solidFill>
              <a:ea typeface="Roboto"/>
              <a:cs typeface="+mn-lt"/>
              <a:hlinkClick r:id="" action="ppaction://noaction"/>
            </a:endParaRPr>
          </a:p>
          <a:p>
            <a:endParaRPr lang="en-GB" sz="1400" dirty="0">
              <a:solidFill>
                <a:srgbClr val="231F20"/>
              </a:solidFill>
              <a:ea typeface="+mn-lt"/>
              <a:cs typeface="+mn-lt"/>
            </a:endParaRPr>
          </a:p>
          <a:p>
            <a:r>
              <a:rPr lang="en-GB" sz="1400" dirty="0">
                <a:solidFill>
                  <a:srgbClr val="231F20"/>
                </a:solidFill>
                <a:ea typeface="+mn-lt"/>
                <a:cs typeface="+mn-lt"/>
              </a:rPr>
              <a:t>The films examine three themes – bias, communication and dignity. They highlight the importance of involving and listening to people from different communities within the NCPES. </a:t>
            </a:r>
            <a:endParaRPr lang="en-GB" sz="1400" dirty="0">
              <a:solidFill>
                <a:srgbClr val="F1F1F1"/>
              </a:solidFill>
              <a:latin typeface="Arial"/>
              <a:ea typeface="Roboto"/>
              <a:cs typeface="Arial"/>
              <a:hlinkClick r:id="" action="ppaction://noaction"/>
            </a:endParaRPr>
          </a:p>
          <a:p>
            <a:endParaRPr lang="en-GB" sz="1400" dirty="0">
              <a:latin typeface="Arial"/>
              <a:ea typeface="Roboto"/>
              <a:cs typeface="Roboto"/>
            </a:endParaRPr>
          </a:p>
          <a:p>
            <a:pPr marL="285750" indent="-285750">
              <a:buFont typeface="Arial"/>
              <a:buChar char="•"/>
            </a:pPr>
            <a:r>
              <a:rPr lang="en-GB" sz="1400" dirty="0">
                <a:solidFill>
                  <a:srgbClr val="231F20"/>
                </a:solidFill>
                <a:latin typeface="Arial"/>
                <a:ea typeface="Roboto"/>
                <a:cs typeface="Roboto"/>
                <a:hlinkClick r:id="rId3">
                  <a:extLst>
                    <a:ext uri="{A12FA001-AC4F-418D-AE19-62706E023703}">
                      <ahyp:hlinkClr xmlns:ahyp="http://schemas.microsoft.com/office/drawing/2018/hyperlinkcolor" val="tx"/>
                    </a:ext>
                  </a:extLst>
                </a:hlinkClick>
              </a:rPr>
              <a:t>Learning from the experience of BME cancer patients – Bias</a:t>
            </a:r>
            <a:endParaRPr lang="en-GB" sz="1400" dirty="0">
              <a:solidFill>
                <a:srgbClr val="231F20"/>
              </a:solidFill>
              <a:latin typeface="Arial"/>
              <a:ea typeface="Roboto"/>
              <a:cs typeface="Roboto"/>
            </a:endParaRPr>
          </a:p>
          <a:p>
            <a:pPr marL="285750" indent="-285750">
              <a:buFont typeface="Arial"/>
              <a:buChar char="•"/>
            </a:pPr>
            <a:r>
              <a:rPr lang="en-GB" sz="1400" dirty="0">
                <a:latin typeface="Arial"/>
                <a:ea typeface="Roboto"/>
                <a:cs typeface="Roboto"/>
                <a:hlinkClick r:id="rId4">
                  <a:extLst>
                    <a:ext uri="{A12FA001-AC4F-418D-AE19-62706E023703}">
                      <ahyp:hlinkClr xmlns:ahyp="http://schemas.microsoft.com/office/drawing/2018/hyperlinkcolor" val="tx"/>
                    </a:ext>
                  </a:extLst>
                </a:hlinkClick>
              </a:rPr>
              <a:t>Learning from the experience of BME cancer patients – Communication</a:t>
            </a:r>
            <a:endParaRPr lang="en-GB" sz="1400" dirty="0">
              <a:latin typeface="Arial"/>
              <a:cs typeface="Arial"/>
              <a:hlinkClick r:id="" action="ppaction://noaction">
                <a:extLst>
                  <a:ext uri="{A12FA001-AC4F-418D-AE19-62706E023703}">
                    <ahyp:hlinkClr xmlns:ahyp="http://schemas.microsoft.com/office/drawing/2018/hyperlinkcolor" val="tx"/>
                  </a:ext>
                </a:extLst>
              </a:hlinkClick>
            </a:endParaRPr>
          </a:p>
          <a:p>
            <a:pPr marL="285750" indent="-285750">
              <a:buFont typeface="Arial"/>
              <a:buChar char="•"/>
            </a:pPr>
            <a:r>
              <a:rPr lang="en-GB" sz="1400" dirty="0">
                <a:latin typeface="Arial"/>
                <a:ea typeface="Roboto"/>
                <a:cs typeface="Arial"/>
                <a:hlinkClick r:id="rId5">
                  <a:extLst>
                    <a:ext uri="{A12FA001-AC4F-418D-AE19-62706E023703}">
                      <ahyp:hlinkClr xmlns:ahyp="http://schemas.microsoft.com/office/drawing/2018/hyperlinkcolor" val="tx"/>
                    </a:ext>
                  </a:extLst>
                </a:hlinkClick>
              </a:rPr>
              <a:t>Learning from the experience of BME cancer patients – Dignity</a:t>
            </a:r>
          </a:p>
          <a:p>
            <a:endParaRPr lang="en-US" sz="1100" b="1" dirty="0">
              <a:solidFill>
                <a:srgbClr val="00182E"/>
              </a:solidFill>
              <a:latin typeface="Arial" panose="020B0604020202020204" pitchFamily="34" charset="0"/>
              <a:ea typeface="Roboto"/>
              <a:cs typeface="Arial" panose="020B0604020202020204" pitchFamily="34" charset="0"/>
            </a:endParaRPr>
          </a:p>
        </p:txBody>
      </p:sp>
      <p:pic>
        <p:nvPicPr>
          <p:cNvPr id="3" name="Picture 2">
            <a:extLst>
              <a:ext uri="{FF2B5EF4-FFF2-40B4-BE49-F238E27FC236}">
                <a16:creationId xmlns:a16="http://schemas.microsoft.com/office/drawing/2014/main" id="{D789EED9-2835-DE3D-302D-AEEB6FF7DD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47205" y="1553179"/>
            <a:ext cx="5486266" cy="2850122"/>
          </a:xfrm>
          <a:prstGeom prst="rect">
            <a:avLst/>
          </a:prstGeom>
        </p:spPr>
      </p:pic>
    </p:spTree>
    <p:extLst>
      <p:ext uri="{BB962C8B-B14F-4D97-AF65-F5344CB8AC3E}">
        <p14:creationId xmlns:p14="http://schemas.microsoft.com/office/powerpoint/2010/main" val="139510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33954-8C47-E6E2-1CAC-A741BAD11F8D}"/>
              </a:ext>
            </a:extLst>
          </p:cNvPr>
          <p:cNvSpPr txBox="1"/>
          <p:nvPr/>
        </p:nvSpPr>
        <p:spPr>
          <a:xfrm>
            <a:off x="458153" y="1124466"/>
            <a:ext cx="11091989" cy="2677656"/>
          </a:xfrm>
          <a:prstGeom prst="rect">
            <a:avLst/>
          </a:prstGeom>
          <a:noFill/>
        </p:spPr>
        <p:txBody>
          <a:bodyPr wrap="square" lIns="91440" tIns="45720" rIns="91440" bIns="45720" rtlCol="0" anchor="t">
            <a:spAutoFit/>
          </a:bodyPr>
          <a:lstStyle/>
          <a:p>
            <a:r>
              <a:rPr lang="en-GB" sz="1400" dirty="0">
                <a:latin typeface="Arial"/>
                <a:ea typeface="+mn-lt"/>
                <a:cs typeface="+mn-lt"/>
              </a:rPr>
              <a:t>NCPES results are used as part of the Cancer Experience of Care Improvement Collaborative (CIC). The CIC brings together groups of cancer healthcare professionals and people with lived experience from different organisations to improve services. </a:t>
            </a:r>
            <a:endParaRPr lang="en-US" dirty="0"/>
          </a:p>
          <a:p>
            <a:endParaRPr lang="en-GB" sz="1400" dirty="0">
              <a:latin typeface="Arial"/>
              <a:ea typeface="+mn-lt"/>
              <a:cs typeface="+mn-lt"/>
            </a:endParaRPr>
          </a:p>
          <a:p>
            <a:r>
              <a:rPr lang="en-GB" sz="1400" dirty="0">
                <a:latin typeface="Arial"/>
                <a:ea typeface="+mn-lt"/>
                <a:cs typeface="+mn-lt"/>
              </a:rPr>
              <a:t>The aim of the CIC is for each project team to use insight and feedback (like trust level National Cancer Patient Experience Survey results) to improve the experience of care for cancer patients and their friends and family who may provide unpaid care and support. Project teams are able to make improvements based on what matters to people who use cancer services that align with local, regional, and national priorities.</a:t>
            </a:r>
          </a:p>
          <a:p>
            <a:endParaRPr lang="en-GB" sz="1400" dirty="0">
              <a:latin typeface="Arial"/>
              <a:ea typeface="+mn-lt"/>
              <a:cs typeface="+mn-lt"/>
            </a:endParaRPr>
          </a:p>
          <a:p>
            <a:r>
              <a:rPr lang="en-GB" sz="1400" dirty="0">
                <a:solidFill>
                  <a:schemeClr val="bg2">
                    <a:lumMod val="25000"/>
                  </a:schemeClr>
                </a:solidFill>
                <a:latin typeface="Arial"/>
                <a:ea typeface="+mn-lt"/>
                <a:cs typeface="+mn-lt"/>
              </a:rPr>
              <a:t>Further information on the Cancer Experience of Care Improvement Collaborative can be found </a:t>
            </a:r>
            <a:r>
              <a:rPr lang="en-GB" sz="1400" dirty="0">
                <a:solidFill>
                  <a:schemeClr val="bg2">
                    <a:lumMod val="25000"/>
                  </a:schemeClr>
                </a:solidFill>
                <a:latin typeface="Arial"/>
                <a:ea typeface="+mn-lt"/>
                <a:cs typeface="+mn-lt"/>
                <a:hlinkClick r:id="rId2"/>
              </a:rPr>
              <a:t>here</a:t>
            </a:r>
            <a:r>
              <a:rPr lang="en-GB" sz="1400" dirty="0">
                <a:solidFill>
                  <a:schemeClr val="bg2">
                    <a:lumMod val="25000"/>
                  </a:schemeClr>
                </a:solidFill>
                <a:latin typeface="Arial"/>
                <a:ea typeface="+mn-lt"/>
                <a:cs typeface="+mn-lt"/>
              </a:rPr>
              <a:t>.</a:t>
            </a:r>
          </a:p>
          <a:p>
            <a:endParaRPr lang="en-GB" sz="1400" dirty="0">
              <a:solidFill>
                <a:schemeClr val="bg2">
                  <a:lumMod val="25000"/>
                </a:schemeClr>
              </a:solidFill>
              <a:latin typeface="Arial"/>
              <a:ea typeface="+mn-lt"/>
              <a:cs typeface="+mn-lt"/>
            </a:endParaRPr>
          </a:p>
          <a:p>
            <a:r>
              <a:rPr lang="en-GB" sz="1400" dirty="0">
                <a:solidFill>
                  <a:schemeClr val="bg2">
                    <a:lumMod val="25000"/>
                  </a:schemeClr>
                </a:solidFill>
                <a:latin typeface="Arial"/>
                <a:ea typeface="+mn-lt"/>
                <a:cs typeface="+mn-lt"/>
              </a:rPr>
              <a:t>The videos on the page which can be used to promote the impact of NCPES and why Project Teams have got involved in the CIC.</a:t>
            </a:r>
          </a:p>
          <a:p>
            <a:endParaRPr lang="en-GB" sz="1400" dirty="0">
              <a:solidFill>
                <a:schemeClr val="bg2">
                  <a:lumMod val="25000"/>
                </a:schemeClr>
              </a:solidFill>
              <a:latin typeface="Arial"/>
              <a:ea typeface="+mn-lt"/>
              <a:cs typeface="+mn-lt"/>
            </a:endParaRPr>
          </a:p>
        </p:txBody>
      </p:sp>
      <p:sp>
        <p:nvSpPr>
          <p:cNvPr id="2" name="Title 4">
            <a:extLst>
              <a:ext uri="{FF2B5EF4-FFF2-40B4-BE49-F238E27FC236}">
                <a16:creationId xmlns:a16="http://schemas.microsoft.com/office/drawing/2014/main" id="{24466462-532B-19BE-D6E8-8507A5CBE5F0}"/>
              </a:ext>
            </a:extLst>
          </p:cNvPr>
          <p:cNvSpPr>
            <a:spLocks noGrp="1"/>
          </p:cNvSpPr>
          <p:nvPr>
            <p:ph type="title"/>
          </p:nvPr>
        </p:nvSpPr>
        <p:spPr>
          <a:xfrm>
            <a:off x="550055" y="493644"/>
            <a:ext cx="11404154" cy="523498"/>
          </a:xfrm>
        </p:spPr>
        <p:txBody>
          <a:bodyPr>
            <a:normAutofit/>
          </a:bodyPr>
          <a:lstStyle/>
          <a:p>
            <a:r>
              <a:rPr lang="en-GB" sz="3600" spc="-40" dirty="0"/>
              <a:t>IMPACT OF THE SURVEY</a:t>
            </a:r>
          </a:p>
        </p:txBody>
      </p:sp>
    </p:spTree>
    <p:extLst>
      <p:ext uri="{BB962C8B-B14F-4D97-AF65-F5344CB8AC3E}">
        <p14:creationId xmlns:p14="http://schemas.microsoft.com/office/powerpoint/2010/main" val="414711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B1206D-94F3-0E7B-81E8-A2538642CEBE}"/>
              </a:ext>
            </a:extLst>
          </p:cNvPr>
          <p:cNvSpPr>
            <a:spLocks noGrp="1"/>
          </p:cNvSpPr>
          <p:nvPr>
            <p:ph type="title" idx="4294967295"/>
          </p:nvPr>
        </p:nvSpPr>
        <p:spPr>
          <a:xfrm>
            <a:off x="784898" y="2263308"/>
            <a:ext cx="5863328" cy="8969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6000" b="1" dirty="0">
                <a:latin typeface="+mn-lt"/>
                <a:ea typeface="+mn-ea"/>
                <a:cs typeface="+mn-cs"/>
              </a:rPr>
              <a:t>Frequently Asked Questions</a:t>
            </a:r>
            <a:endParaRPr kumimoji="0" lang="en-GB" sz="6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6431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97835"/>
            <a:ext cx="11404154" cy="865186"/>
          </a:xfrm>
        </p:spPr>
        <p:txBody>
          <a:bodyPr>
            <a:normAutofit/>
          </a:bodyPr>
          <a:lstStyle/>
          <a:p>
            <a:r>
              <a:rPr lang="en-GB" dirty="0"/>
              <a:t>FAQs</a:t>
            </a:r>
            <a:endParaRPr lang="en-GB" spc="-40" dirty="0"/>
          </a:p>
        </p:txBody>
      </p:sp>
      <p:sp>
        <p:nvSpPr>
          <p:cNvPr id="2" name="TextBox 6">
            <a:extLst>
              <a:ext uri="{FF2B5EF4-FFF2-40B4-BE49-F238E27FC236}">
                <a16:creationId xmlns:a16="http://schemas.microsoft.com/office/drawing/2014/main" id="{0432E422-BE4A-4805-AB7B-1D338C50859C}"/>
              </a:ext>
            </a:extLst>
          </p:cNvPr>
          <p:cNvSpPr txBox="1"/>
          <p:nvPr/>
        </p:nvSpPr>
        <p:spPr>
          <a:xfrm>
            <a:off x="355845" y="1163021"/>
            <a:ext cx="11520597" cy="54784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Arial"/>
                <a:cs typeface="Arial"/>
              </a:rPr>
              <a:t>Q. What is the purpose of the survey?</a:t>
            </a:r>
            <a:r>
              <a:rPr lang="en-GB" sz="1400" dirty="0">
                <a:latin typeface="Arial"/>
                <a:cs typeface="Arial"/>
              </a:rPr>
              <a:t> </a:t>
            </a:r>
            <a:endParaRPr lang="en-US" sz="1400" dirty="0">
              <a:ea typeface="+mn-lt"/>
              <a:cs typeface="+mn-lt"/>
            </a:endParaRPr>
          </a:p>
          <a:p>
            <a:r>
              <a:rPr lang="en-GB" sz="1400" b="1" dirty="0">
                <a:latin typeface="Arial"/>
                <a:cs typeface="Arial"/>
              </a:rPr>
              <a:t>A.</a:t>
            </a:r>
            <a:r>
              <a:rPr lang="en-GB" sz="1400" dirty="0">
                <a:latin typeface="Arial"/>
                <a:cs typeface="Arial"/>
              </a:rPr>
              <a:t> The purpose of collecting and analysing data via this survey is to</a:t>
            </a:r>
            <a:r>
              <a:rPr lang="en-GB" sz="1400" b="1" dirty="0">
                <a:latin typeface="Arial"/>
                <a:cs typeface="Arial"/>
              </a:rPr>
              <a:t>: </a:t>
            </a:r>
            <a:r>
              <a:rPr lang="en-GB" sz="1400" dirty="0">
                <a:latin typeface="Arial"/>
                <a:cs typeface="Arial"/>
              </a:rPr>
              <a:t> </a:t>
            </a:r>
            <a:endParaRPr lang="en-GB" sz="1400" dirty="0">
              <a:ea typeface="+mn-lt"/>
              <a:cs typeface="+mn-lt"/>
            </a:endParaRPr>
          </a:p>
          <a:p>
            <a:pPr marL="171450" indent="-171450">
              <a:buFont typeface="Arial,Sans-Serif"/>
              <a:buChar char="•"/>
            </a:pPr>
            <a:r>
              <a:rPr lang="en-GB" sz="1400" dirty="0">
                <a:latin typeface="Arial"/>
                <a:cs typeface="Arial"/>
              </a:rPr>
              <a:t>To measure continuous improvement and enable local systems to assess their performance improvement with other providers and commissioners. </a:t>
            </a:r>
            <a:endParaRPr lang="en-US" sz="1400" dirty="0">
              <a:ea typeface="+mn-lt"/>
              <a:cs typeface="+mn-lt"/>
            </a:endParaRPr>
          </a:p>
          <a:p>
            <a:pPr marL="171450" indent="-171450">
              <a:buFont typeface="Arial,Sans-Serif"/>
              <a:buChar char="•"/>
            </a:pPr>
            <a:r>
              <a:rPr lang="en-GB" sz="1400" dirty="0">
                <a:latin typeface="Arial"/>
                <a:cs typeface="Arial"/>
              </a:rPr>
              <a:t>Provide NHS England with an up-to-date overview of cancer patient experience across England. </a:t>
            </a:r>
          </a:p>
          <a:p>
            <a:pPr marL="171450" indent="-171450">
              <a:buFont typeface="Arial,Sans-Serif"/>
              <a:buChar char="•"/>
            </a:pPr>
            <a:endParaRPr lang="en-GB" sz="1400" dirty="0">
              <a:latin typeface="Arial"/>
              <a:ea typeface="+mn-lt"/>
              <a:cs typeface="Arial"/>
            </a:endParaRPr>
          </a:p>
          <a:p>
            <a:r>
              <a:rPr lang="en-GB" sz="1400" b="0" i="0" dirty="0">
                <a:solidFill>
                  <a:srgbClr val="000000"/>
                </a:solidFill>
                <a:effectLst/>
                <a:latin typeface="+mj-lt"/>
              </a:rPr>
              <a:t>The survey results are used to understand patient experience and to improve cancer services across England. The results will be looked at to understand differences in people’s experiences, for example, to see if people answer differently depending on their ethnic group or their type of cancer. This will help to identify where improvements are most needed and for which groups, communities, or populations.</a:t>
            </a:r>
            <a:endParaRPr lang="en-GB" sz="1400" dirty="0">
              <a:latin typeface="+mj-lt"/>
              <a:ea typeface="+mn-lt"/>
              <a:cs typeface="Arial"/>
            </a:endParaRPr>
          </a:p>
          <a:p>
            <a:endParaRPr lang="en-GB" sz="1400" dirty="0">
              <a:ea typeface="+mn-lt"/>
              <a:cs typeface="+mn-lt"/>
            </a:endParaRPr>
          </a:p>
          <a:p>
            <a:r>
              <a:rPr lang="en-GB" sz="1400" b="1" dirty="0">
                <a:latin typeface="Arial"/>
                <a:cs typeface="Arial"/>
              </a:rPr>
              <a:t>Q. Who is running the survey?</a:t>
            </a:r>
            <a:r>
              <a:rPr lang="en-GB" sz="1400" dirty="0">
                <a:latin typeface="Arial"/>
                <a:cs typeface="Arial"/>
              </a:rPr>
              <a:t> </a:t>
            </a:r>
            <a:endParaRPr lang="en-US" sz="1400" dirty="0">
              <a:latin typeface="Arial"/>
              <a:ea typeface="+mn-lt"/>
              <a:cs typeface="Arial"/>
            </a:endParaRPr>
          </a:p>
          <a:p>
            <a:r>
              <a:rPr lang="en-GB" sz="1400" b="1" dirty="0">
                <a:latin typeface="Arial"/>
                <a:cs typeface="Arial"/>
              </a:rPr>
              <a:t>A.</a:t>
            </a:r>
            <a:r>
              <a:rPr lang="en-GB" sz="1400" dirty="0">
                <a:latin typeface="Arial"/>
                <a:cs typeface="Arial"/>
              </a:rPr>
              <a:t> Picker Institute Europe is carrying out the survey on behalf of NHS England. For more information on Picker, visit </a:t>
            </a:r>
            <a:r>
              <a:rPr lang="en-GB" sz="1400" dirty="0">
                <a:latin typeface="Arial"/>
                <a:cs typeface="Arial"/>
                <a:hlinkClick r:id="rId3"/>
              </a:rPr>
              <a:t>www.picker.org</a:t>
            </a:r>
            <a:r>
              <a:rPr lang="en-GB" sz="1400" dirty="0">
                <a:latin typeface="Arial"/>
                <a:cs typeface="Arial"/>
              </a:rPr>
              <a:t>.  </a:t>
            </a:r>
            <a:endParaRPr lang="en-US" sz="1400" dirty="0">
              <a:ea typeface="+mn-lt"/>
              <a:cs typeface="+mn-lt"/>
            </a:endParaRPr>
          </a:p>
          <a:p>
            <a:br>
              <a:rPr lang="en-US" sz="1400" dirty="0">
                <a:ea typeface="+mn-lt"/>
                <a:cs typeface="+mn-lt"/>
              </a:rPr>
            </a:br>
            <a:r>
              <a:rPr lang="en-GB" sz="1400" b="1" dirty="0">
                <a:latin typeface="Arial"/>
                <a:cs typeface="Arial"/>
              </a:rPr>
              <a:t>Q. How can I find out more about the survey?</a:t>
            </a:r>
            <a:r>
              <a:rPr lang="en-GB" sz="1400" dirty="0">
                <a:latin typeface="Arial"/>
                <a:cs typeface="Arial"/>
              </a:rPr>
              <a:t> </a:t>
            </a:r>
            <a:endParaRPr lang="en-US" sz="1400" dirty="0">
              <a:ea typeface="+mn-lt"/>
              <a:cs typeface="+mn-lt"/>
            </a:endParaRPr>
          </a:p>
          <a:p>
            <a:r>
              <a:rPr lang="en-GB" sz="1400" b="1" dirty="0">
                <a:latin typeface="Arial"/>
                <a:cs typeface="Arial"/>
              </a:rPr>
              <a:t>A. </a:t>
            </a:r>
            <a:r>
              <a:rPr lang="en-GB" sz="1400" dirty="0">
                <a:latin typeface="Arial"/>
                <a:cs typeface="Arial"/>
              </a:rPr>
              <a:t>You can find more information about the survey, including previous survey results, at </a:t>
            </a:r>
            <a:r>
              <a:rPr lang="en-GB" sz="1400" u="sng" dirty="0">
                <a:latin typeface="Arial"/>
                <a:cs typeface="Arial"/>
                <a:hlinkClick r:id="rId4"/>
              </a:rPr>
              <a:t>www.ncpes.co.uk</a:t>
            </a:r>
            <a:r>
              <a:rPr lang="en-GB" sz="1400" dirty="0">
                <a:latin typeface="Arial"/>
                <a:cs typeface="Arial"/>
              </a:rPr>
              <a:t>. </a:t>
            </a:r>
          </a:p>
          <a:p>
            <a:endParaRPr lang="en-GB" sz="1400" dirty="0">
              <a:latin typeface="Arial"/>
              <a:ea typeface="+mn-lt"/>
              <a:cs typeface="Arial"/>
            </a:endParaRPr>
          </a:p>
          <a:p>
            <a:r>
              <a:rPr lang="en-GB" sz="1400" b="1" dirty="0">
                <a:latin typeface="Arial"/>
                <a:cs typeface="Arial"/>
              </a:rPr>
              <a:t>Q. When will survey results be available?</a:t>
            </a:r>
            <a:r>
              <a:rPr lang="en-GB" sz="1400" dirty="0">
                <a:latin typeface="Arial"/>
                <a:cs typeface="Arial"/>
              </a:rPr>
              <a:t> </a:t>
            </a:r>
            <a:endParaRPr lang="en-US" sz="1400" dirty="0">
              <a:latin typeface="Arial"/>
              <a:ea typeface="+mn-lt"/>
              <a:cs typeface="Arial"/>
            </a:endParaRPr>
          </a:p>
          <a:p>
            <a:r>
              <a:rPr lang="en-GB" sz="1400" b="1" dirty="0">
                <a:latin typeface="Arial"/>
                <a:cs typeface="Arial"/>
              </a:rPr>
              <a:t>A.</a:t>
            </a:r>
            <a:r>
              <a:rPr lang="en-GB" sz="1400" dirty="0">
                <a:latin typeface="Arial"/>
                <a:cs typeface="Arial"/>
              </a:rPr>
              <a:t> Reports will be available in Summer 2025 at </a:t>
            </a:r>
            <a:r>
              <a:rPr lang="en-GB" sz="1400" u="sng" dirty="0">
                <a:latin typeface="Arial"/>
                <a:cs typeface="Arial"/>
                <a:hlinkClick r:id="rId4"/>
              </a:rPr>
              <a:t>www.ncpes.co.uk</a:t>
            </a:r>
            <a:r>
              <a:rPr lang="en-GB" sz="1400" dirty="0">
                <a:latin typeface="Arial"/>
                <a:cs typeface="Arial"/>
              </a:rPr>
              <a:t>. </a:t>
            </a:r>
            <a:endParaRPr lang="en-US" sz="1400" dirty="0">
              <a:ea typeface="+mn-lt"/>
              <a:cs typeface="+mn-lt"/>
            </a:endParaRPr>
          </a:p>
          <a:p>
            <a:endParaRPr lang="en-GB" sz="1400" dirty="0">
              <a:latin typeface="Arial" panose="020B0604020202020204" pitchFamily="34" charset="0"/>
              <a:cs typeface="Arial" panose="020B0604020202020204" pitchFamily="34" charset="0"/>
            </a:endParaRPr>
          </a:p>
          <a:p>
            <a:r>
              <a:rPr lang="en-GB" sz="1400" b="1" dirty="0">
                <a:latin typeface="Arial"/>
                <a:cs typeface="Arial"/>
              </a:rPr>
              <a:t>Q. Who will be included in the survey?</a:t>
            </a:r>
          </a:p>
          <a:p>
            <a:r>
              <a:rPr lang="en-GB" sz="1400" b="1" dirty="0">
                <a:latin typeface="Arial"/>
                <a:cs typeface="Arial"/>
              </a:rPr>
              <a:t>A.</a:t>
            </a:r>
            <a:r>
              <a:rPr lang="en-GB" sz="1400" dirty="0">
                <a:latin typeface="Arial"/>
                <a:cs typeface="Arial"/>
              </a:rPr>
              <a:t> The survey will cover all acute and specialist NHS Trusts in England that provide adult acute cancer services. The survey will include all adult patients (aged 16 and over), with a primary diagnosis of cancer, who have been admitted to hospital as inpatients for cancer related treatment, or who were seen as day case patients for cancer related treatment and have been discharged between 1 April 2024 and 30 June 2024. </a:t>
            </a:r>
            <a:r>
              <a:rPr lang="en-GB" sz="1400" b="1" dirty="0">
                <a:latin typeface="Arial"/>
                <a:cs typeface="Arial"/>
              </a:rPr>
              <a:t> </a:t>
            </a:r>
            <a:endParaRPr lang="en-GB" sz="1400" dirty="0">
              <a:latin typeface="Arial"/>
              <a:ea typeface="+mn-lt"/>
              <a:cs typeface="Arial"/>
            </a:endParaRPr>
          </a:p>
          <a:p>
            <a:endParaRPr lang="en-GB" sz="1400" dirty="0">
              <a:ea typeface="+mn-lt"/>
              <a:cs typeface="+mn-lt"/>
            </a:endParaRPr>
          </a:p>
          <a:p>
            <a:endParaRPr lang="en-GB" sz="1400" dirty="0"/>
          </a:p>
        </p:txBody>
      </p:sp>
    </p:spTree>
    <p:extLst>
      <p:ext uri="{BB962C8B-B14F-4D97-AF65-F5344CB8AC3E}">
        <p14:creationId xmlns:p14="http://schemas.microsoft.com/office/powerpoint/2010/main" val="226065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97835"/>
            <a:ext cx="11404154" cy="865186"/>
          </a:xfrm>
        </p:spPr>
        <p:txBody>
          <a:bodyPr>
            <a:normAutofit/>
          </a:bodyPr>
          <a:lstStyle/>
          <a:p>
            <a:r>
              <a:rPr lang="en-GB" dirty="0"/>
              <a:t>FAQs</a:t>
            </a:r>
            <a:endParaRPr lang="en-GB" spc="-40" dirty="0"/>
          </a:p>
        </p:txBody>
      </p:sp>
      <p:sp>
        <p:nvSpPr>
          <p:cNvPr id="2" name="TextBox 6">
            <a:extLst>
              <a:ext uri="{FF2B5EF4-FFF2-40B4-BE49-F238E27FC236}">
                <a16:creationId xmlns:a16="http://schemas.microsoft.com/office/drawing/2014/main" id="{0432E422-BE4A-4805-AB7B-1D338C50859C}"/>
              </a:ext>
            </a:extLst>
          </p:cNvPr>
          <p:cNvSpPr txBox="1"/>
          <p:nvPr/>
        </p:nvSpPr>
        <p:spPr>
          <a:xfrm>
            <a:off x="355845" y="1163021"/>
            <a:ext cx="11442231" cy="440120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Arial"/>
                <a:cs typeface="Arial"/>
              </a:rPr>
              <a:t>Q. I have received a questionnaire but need help completing it</a:t>
            </a:r>
            <a:r>
              <a:rPr lang="en-GB" sz="1400" dirty="0">
                <a:latin typeface="Arial"/>
                <a:cs typeface="Arial"/>
              </a:rPr>
              <a:t> </a:t>
            </a:r>
            <a:endParaRPr lang="en-US" sz="1400" dirty="0">
              <a:latin typeface="Arial"/>
              <a:ea typeface="+mn-lt"/>
              <a:cs typeface="Arial"/>
            </a:endParaRPr>
          </a:p>
          <a:p>
            <a:r>
              <a:rPr lang="en-GB" sz="1400" b="1" dirty="0">
                <a:latin typeface="Arial"/>
                <a:cs typeface="Arial"/>
              </a:rPr>
              <a:t>A.</a:t>
            </a:r>
            <a:r>
              <a:rPr lang="en-GB" sz="1400" dirty="0">
                <a:latin typeface="Arial"/>
                <a:cs typeface="Arial"/>
              </a:rPr>
              <a:t> There is a freephone helpline number: </a:t>
            </a:r>
            <a:r>
              <a:rPr lang="en-GB" sz="1400" dirty="0">
                <a:latin typeface="Arial"/>
                <a:ea typeface="+mn-lt"/>
                <a:cs typeface="+mn-lt"/>
              </a:rPr>
              <a:t>0800 103 2804</a:t>
            </a:r>
            <a:r>
              <a:rPr lang="en-GB" sz="1400" dirty="0">
                <a:latin typeface="Arial"/>
                <a:cs typeface="Arial"/>
              </a:rPr>
              <a:t> for the survey where you can get help completing it or to request translation services to complete the questionnaire. Information is also available on the back of the cover letter that was sent to you with the questionnaire, and online at </a:t>
            </a:r>
            <a:r>
              <a:rPr lang="en-GB" sz="1400" u="sng" dirty="0">
                <a:latin typeface="Arial"/>
                <a:cs typeface="Arial"/>
                <a:hlinkClick r:id="rId3"/>
              </a:rPr>
              <a:t>www.ncpes.co.uk/faq/</a:t>
            </a:r>
            <a:r>
              <a:rPr lang="en-GB" sz="1400" dirty="0">
                <a:latin typeface="Arial"/>
                <a:cs typeface="Arial"/>
              </a:rPr>
              <a:t> </a:t>
            </a:r>
            <a:r>
              <a:rPr lang="en-GB" sz="1400" b="1" dirty="0">
                <a:latin typeface="Arial"/>
                <a:cs typeface="Arial"/>
              </a:rPr>
              <a:t> </a:t>
            </a:r>
          </a:p>
          <a:p>
            <a:endParaRPr lang="en-GB" sz="1400" b="1" dirty="0">
              <a:latin typeface="Arial"/>
              <a:ea typeface="+mn-lt"/>
              <a:cs typeface="Arial"/>
            </a:endParaRPr>
          </a:p>
          <a:p>
            <a:r>
              <a:rPr lang="en-GB" sz="1400" b="1" dirty="0">
                <a:latin typeface="Arial"/>
                <a:cs typeface="Arial"/>
              </a:rPr>
              <a:t>Q. Why can’t I (patient) take part in the survey?</a:t>
            </a:r>
            <a:r>
              <a:rPr lang="en-GB" sz="1400" dirty="0">
                <a:latin typeface="Arial"/>
                <a:cs typeface="Arial"/>
              </a:rPr>
              <a:t> </a:t>
            </a:r>
            <a:endParaRPr lang="en-US" sz="1400" dirty="0">
              <a:ea typeface="+mn-lt"/>
              <a:cs typeface="+mn-lt"/>
            </a:endParaRPr>
          </a:p>
          <a:p>
            <a:r>
              <a:rPr lang="en-GB" sz="1400" b="1" dirty="0">
                <a:latin typeface="Arial"/>
                <a:cs typeface="Arial"/>
              </a:rPr>
              <a:t>A.</a:t>
            </a:r>
            <a:r>
              <a:rPr lang="en-GB" sz="1400" dirty="0">
                <a:latin typeface="Arial"/>
                <a:cs typeface="Arial"/>
              </a:rPr>
              <a:t> The survey is only offered to adult patients (aged 16 and over) with a confirmed diagnosis of cancer who have been admitted to hospital as inpatients for cancer related treatment, or who were seen as day case patient for cancer related treatment and have been discharged between the months of April, May or June 2024. </a:t>
            </a:r>
            <a:endParaRPr lang="en-US" sz="1400" dirty="0">
              <a:ea typeface="+mn-lt"/>
              <a:cs typeface="+mn-lt"/>
            </a:endParaRPr>
          </a:p>
          <a:p>
            <a:endParaRPr lang="en-GB" sz="1400" dirty="0">
              <a:ea typeface="+mn-lt"/>
              <a:cs typeface="+mn-lt"/>
            </a:endParaRPr>
          </a:p>
          <a:p>
            <a:r>
              <a:rPr lang="en-GB" sz="1400" dirty="0">
                <a:latin typeface="Arial"/>
                <a:cs typeface="Arial"/>
              </a:rPr>
              <a:t>Patients aged 16 and under will be invited to take part in the Under 16 Cancer Patient Experience Survey, please visit </a:t>
            </a:r>
            <a:r>
              <a:rPr lang="en-GB" sz="1400" u="sng" dirty="0">
                <a:latin typeface="Arial"/>
                <a:cs typeface="Arial"/>
                <a:hlinkClick r:id="rId4"/>
              </a:rPr>
              <a:t>www.under16cancerexperiencesurvey.co.uk</a:t>
            </a:r>
            <a:r>
              <a:rPr lang="en-GB" sz="1400" dirty="0">
                <a:latin typeface="Arial"/>
                <a:cs typeface="Arial"/>
              </a:rPr>
              <a:t>  </a:t>
            </a:r>
            <a:endParaRPr lang="en-US" sz="1400" dirty="0">
              <a:ea typeface="+mn-lt"/>
              <a:cs typeface="+mn-lt"/>
            </a:endParaRPr>
          </a:p>
          <a:p>
            <a:pPr lvl="0"/>
            <a:endParaRPr lang="en-GB" sz="1400" dirty="0">
              <a:ea typeface="+mn-lt"/>
              <a:cs typeface="+mn-lt"/>
            </a:endParaRPr>
          </a:p>
          <a:p>
            <a:r>
              <a:rPr lang="en-GB" sz="1400" b="1" dirty="0">
                <a:latin typeface="Arial"/>
                <a:cs typeface="Arial"/>
              </a:rPr>
              <a:t>Q. Do I have to take part?</a:t>
            </a:r>
            <a:endParaRPr lang="en-GB" sz="1400" dirty="0">
              <a:ea typeface="+mn-lt"/>
              <a:cs typeface="+mn-lt"/>
            </a:endParaRPr>
          </a:p>
          <a:p>
            <a:r>
              <a:rPr lang="en-GB" sz="1400" b="1" dirty="0">
                <a:latin typeface="Arial"/>
                <a:cs typeface="Arial"/>
              </a:rPr>
              <a:t>A. </a:t>
            </a:r>
            <a:r>
              <a:rPr lang="en-GB" sz="1400" dirty="0">
                <a:latin typeface="Arial"/>
                <a:cs typeface="Arial"/>
              </a:rPr>
              <a:t>No, if you do not want to take part, please return the blank questionnaire. You do not need to use a stamp. If you prefer, please email Picker (</a:t>
            </a:r>
            <a:r>
              <a:rPr lang="en-GB" sz="1400" dirty="0">
                <a:latin typeface="Arial"/>
                <a:cs typeface="Arial"/>
                <a:hlinkClick r:id="rId5"/>
              </a:rPr>
              <a:t>cpes24@picker.org</a:t>
            </a:r>
            <a:r>
              <a:rPr lang="en-GB" sz="1400" dirty="0">
                <a:latin typeface="Arial"/>
                <a:cs typeface="Arial"/>
              </a:rPr>
              <a:t>) or call the helpline number (</a:t>
            </a:r>
            <a:r>
              <a:rPr lang="en-GB" sz="1400" dirty="0">
                <a:latin typeface="Arial"/>
                <a:ea typeface="+mn-lt"/>
                <a:cs typeface="+mn-lt"/>
              </a:rPr>
              <a:t>0800 103 2804)</a:t>
            </a:r>
            <a:r>
              <a:rPr lang="en-GB" sz="1400" dirty="0">
                <a:latin typeface="Arial"/>
                <a:cs typeface="Arial"/>
              </a:rPr>
              <a:t> and Picker will remove you from the current survey mailing list.</a:t>
            </a:r>
          </a:p>
          <a:p>
            <a:endParaRPr lang="en-GB" sz="1400" dirty="0">
              <a:latin typeface="Arial"/>
              <a:ea typeface="+mn-lt"/>
              <a:cs typeface="Arial"/>
            </a:endParaRPr>
          </a:p>
          <a:p>
            <a:r>
              <a:rPr lang="en-GB" sz="1400" b="1" dirty="0">
                <a:latin typeface="Arial"/>
                <a:cs typeface="Arial"/>
              </a:rPr>
              <a:t>Q. Should I take part if I have previously completed a survey?</a:t>
            </a:r>
            <a:endParaRPr lang="en-GB" sz="1400" dirty="0">
              <a:ea typeface="+mn-lt"/>
              <a:cs typeface="+mn-lt"/>
            </a:endParaRPr>
          </a:p>
          <a:p>
            <a:r>
              <a:rPr lang="en-GB" sz="1400" b="1" dirty="0">
                <a:latin typeface="Arial"/>
                <a:cs typeface="Arial"/>
              </a:rPr>
              <a:t>A. </a:t>
            </a:r>
            <a:r>
              <a:rPr lang="en-GB" sz="1400" dirty="0">
                <a:latin typeface="Arial"/>
                <a:cs typeface="Arial"/>
              </a:rPr>
              <a:t>Yes, you can still take part in this survey. There may be other surveys which ask about the experiences of cancer patients, but we would be grateful to hear your feedback in the 2024 National Cancer Patient Experience Survey.</a:t>
            </a:r>
          </a:p>
        </p:txBody>
      </p:sp>
    </p:spTree>
    <p:extLst>
      <p:ext uri="{BB962C8B-B14F-4D97-AF65-F5344CB8AC3E}">
        <p14:creationId xmlns:p14="http://schemas.microsoft.com/office/powerpoint/2010/main" val="340692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97835"/>
            <a:ext cx="11404154" cy="865186"/>
          </a:xfrm>
        </p:spPr>
        <p:txBody>
          <a:bodyPr>
            <a:normAutofit/>
          </a:bodyPr>
          <a:lstStyle/>
          <a:p>
            <a:r>
              <a:rPr lang="en-GB" dirty="0"/>
              <a:t>FAQs</a:t>
            </a:r>
            <a:endParaRPr lang="en-GB" spc="-40" dirty="0"/>
          </a:p>
        </p:txBody>
      </p:sp>
      <p:sp>
        <p:nvSpPr>
          <p:cNvPr id="2" name="TextBox 6">
            <a:extLst>
              <a:ext uri="{FF2B5EF4-FFF2-40B4-BE49-F238E27FC236}">
                <a16:creationId xmlns:a16="http://schemas.microsoft.com/office/drawing/2014/main" id="{0432E422-BE4A-4805-AB7B-1D338C50859C}"/>
              </a:ext>
            </a:extLst>
          </p:cNvPr>
          <p:cNvSpPr txBox="1"/>
          <p:nvPr/>
        </p:nvSpPr>
        <p:spPr>
          <a:xfrm>
            <a:off x="355845" y="1163021"/>
            <a:ext cx="11442231" cy="267765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mj-lt"/>
                <a:cs typeface="Arial"/>
              </a:rPr>
              <a:t>Q. How else can I provide feedback if I am not invited to take part?</a:t>
            </a:r>
          </a:p>
          <a:p>
            <a:pPr algn="l" fontAlgn="base"/>
            <a:r>
              <a:rPr lang="en-GB" sz="1400" b="1" dirty="0">
                <a:latin typeface="+mj-lt"/>
                <a:cs typeface="Arial"/>
              </a:rPr>
              <a:t>A. </a:t>
            </a:r>
            <a:r>
              <a:rPr lang="en-GB" sz="1400" b="0" i="0" dirty="0">
                <a:solidFill>
                  <a:srgbClr val="000000"/>
                </a:solidFill>
                <a:effectLst/>
                <a:latin typeface="+mj-lt"/>
              </a:rPr>
              <a:t>Feedback can be provided through the </a:t>
            </a:r>
            <a:r>
              <a:rPr lang="en-GB" sz="1400" b="0" i="0" u="none" strike="noStrike" dirty="0">
                <a:solidFill>
                  <a:srgbClr val="005EB8"/>
                </a:solidFill>
                <a:effectLst/>
                <a:latin typeface="+mj-lt"/>
                <a:hlinkClick r:id="rId3"/>
              </a:rPr>
              <a:t>Patient Advice and Liaison Service (PALS)</a:t>
            </a:r>
            <a:r>
              <a:rPr lang="en-GB" sz="1400" b="0" i="0" dirty="0">
                <a:solidFill>
                  <a:srgbClr val="000000"/>
                </a:solidFill>
                <a:effectLst/>
                <a:latin typeface="+mj-lt"/>
              </a:rPr>
              <a:t> or patient services manager for the NHS trust where you received care.</a:t>
            </a:r>
          </a:p>
          <a:p>
            <a:pPr algn="l" fontAlgn="base"/>
            <a:endParaRPr lang="en-GB" sz="1400" b="0" i="0" dirty="0">
              <a:solidFill>
                <a:srgbClr val="000000"/>
              </a:solidFill>
              <a:effectLst/>
              <a:latin typeface="+mj-lt"/>
            </a:endParaRPr>
          </a:p>
          <a:p>
            <a:pPr algn="l" fontAlgn="base"/>
            <a:r>
              <a:rPr lang="en-GB" sz="1400" b="0" i="0" dirty="0">
                <a:solidFill>
                  <a:srgbClr val="000000"/>
                </a:solidFill>
                <a:effectLst/>
                <a:latin typeface="+mj-lt"/>
              </a:rPr>
              <a:t>Specific complaints can also be made through the NHS trust where you received your care. Each NHS trust has a member of staff responsible for complaints who will try to resolve the matter with you.</a:t>
            </a:r>
          </a:p>
          <a:p>
            <a:pPr algn="l" fontAlgn="base"/>
            <a:endParaRPr lang="en-GB" sz="1400" b="0" i="0" dirty="0">
              <a:solidFill>
                <a:srgbClr val="000000"/>
              </a:solidFill>
              <a:effectLst/>
              <a:latin typeface="+mj-lt"/>
            </a:endParaRPr>
          </a:p>
          <a:p>
            <a:pPr algn="l" fontAlgn="base"/>
            <a:r>
              <a:rPr lang="en-GB" sz="1400" b="0" i="0" dirty="0">
                <a:solidFill>
                  <a:srgbClr val="000000"/>
                </a:solidFill>
                <a:effectLst/>
                <a:latin typeface="+mj-lt"/>
              </a:rPr>
              <a:t>If you would prefer to give anonymous feedback, you could ask staff at the hospital for information about how to give feedback using the Friends and Family Test (FFT). The FFT is designed to be a quick and easy way to give anonymous feedback that will go directly to the staff providing your care.</a:t>
            </a:r>
          </a:p>
          <a:p>
            <a:pPr algn="l" fontAlgn="base"/>
            <a:endParaRPr lang="en-GB" sz="1400" b="0" i="0" dirty="0">
              <a:solidFill>
                <a:srgbClr val="000000"/>
              </a:solidFill>
              <a:effectLst/>
              <a:latin typeface="+mj-lt"/>
            </a:endParaRPr>
          </a:p>
          <a:p>
            <a:pPr algn="l" fontAlgn="base"/>
            <a:r>
              <a:rPr lang="en-GB" sz="1400" b="0" i="0" dirty="0">
                <a:solidFill>
                  <a:srgbClr val="000000"/>
                </a:solidFill>
                <a:effectLst/>
                <a:latin typeface="+mj-lt"/>
              </a:rPr>
              <a:t>For more information about making a complaint to the NHS please visit: </a:t>
            </a:r>
            <a:r>
              <a:rPr lang="en-GB" sz="1400" b="0" i="0" u="none" strike="noStrike" dirty="0">
                <a:solidFill>
                  <a:srgbClr val="005EB8"/>
                </a:solidFill>
                <a:effectLst/>
                <a:latin typeface="+mj-lt"/>
                <a:hlinkClick r:id="rId4"/>
              </a:rPr>
              <a:t>How to make a complaint to the NHS</a:t>
            </a:r>
            <a:r>
              <a:rPr lang="en-GB" sz="1400" b="0" i="0" dirty="0">
                <a:solidFill>
                  <a:srgbClr val="000000"/>
                </a:solidFill>
                <a:effectLst/>
                <a:latin typeface="+mj-lt"/>
              </a:rPr>
              <a:t>.</a:t>
            </a:r>
          </a:p>
        </p:txBody>
      </p:sp>
    </p:spTree>
    <p:extLst>
      <p:ext uri="{BB962C8B-B14F-4D97-AF65-F5344CB8AC3E}">
        <p14:creationId xmlns:p14="http://schemas.microsoft.com/office/powerpoint/2010/main" val="22836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954B6D2-8824-7481-05AE-B95746323964}"/>
              </a:ext>
            </a:extLst>
          </p:cNvPr>
          <p:cNvSpPr>
            <a:spLocks noGrp="1"/>
          </p:cNvSpPr>
          <p:nvPr>
            <p:ph type="subTitle" idx="1"/>
          </p:nvPr>
        </p:nvSpPr>
        <p:spPr>
          <a:xfrm>
            <a:off x="444033" y="2292016"/>
            <a:ext cx="4717516" cy="2273968"/>
          </a:xfrm>
        </p:spPr>
        <p:txBody>
          <a:bodyPr vert="horz" lIns="0" tIns="0" rIns="0" bIns="0" rtlCol="0" anchor="t">
            <a:normAutofit/>
          </a:bodyPr>
          <a:lstStyle/>
          <a:p>
            <a:r>
              <a:rPr lang="en-GB" sz="4800" b="1" dirty="0"/>
              <a:t>Thank you</a:t>
            </a:r>
          </a:p>
          <a:p>
            <a:endParaRPr lang="en-GB" sz="1800" b="1" dirty="0"/>
          </a:p>
          <a:p>
            <a:r>
              <a:rPr lang="en-GB" sz="1800" dirty="0"/>
              <a:t>If you have any questions, please contact: </a:t>
            </a:r>
            <a:r>
              <a:rPr lang="en-GB" sz="1800" dirty="0">
                <a:ea typeface="+mn-lt"/>
                <a:cs typeface="+mn-lt"/>
                <a:hlinkClick r:id="rId3"/>
              </a:rPr>
              <a:t>england.insight-queries@nhs.net</a:t>
            </a:r>
            <a:r>
              <a:rPr lang="en-GB" sz="1800" dirty="0">
                <a:ea typeface="+mn-lt"/>
                <a:cs typeface="+mn-lt"/>
              </a:rPr>
              <a:t> </a:t>
            </a:r>
            <a:endParaRPr lang="en-US" sz="1800" dirty="0">
              <a:cs typeface="Arial"/>
            </a:endParaRPr>
          </a:p>
          <a:p>
            <a:endParaRPr lang="en-GB" sz="4800" b="1" dirty="0"/>
          </a:p>
          <a:p>
            <a:endParaRPr lang="en-GB" sz="4800" b="1" dirty="0"/>
          </a:p>
        </p:txBody>
      </p:sp>
    </p:spTree>
    <p:extLst>
      <p:ext uri="{BB962C8B-B14F-4D97-AF65-F5344CB8AC3E}">
        <p14:creationId xmlns:p14="http://schemas.microsoft.com/office/powerpoint/2010/main" val="42937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2150"/>
            <a:ext cx="11404154" cy="865186"/>
          </a:xfrm>
        </p:spPr>
        <p:txBody>
          <a:bodyPr/>
          <a:lstStyle/>
          <a:p>
            <a:r>
              <a:rPr lang="en-GB" spc="-40" dirty="0"/>
              <a:t>ABOUT THIS TOOLKIT</a:t>
            </a:r>
          </a:p>
        </p:txBody>
      </p:sp>
      <p:sp>
        <p:nvSpPr>
          <p:cNvPr id="2" name="TextBox 6">
            <a:extLst>
              <a:ext uri="{FF2B5EF4-FFF2-40B4-BE49-F238E27FC236}">
                <a16:creationId xmlns:a16="http://schemas.microsoft.com/office/drawing/2014/main" id="{53789FC8-BD55-63AF-CC7E-B9CD8447A55A}"/>
              </a:ext>
            </a:extLst>
          </p:cNvPr>
          <p:cNvSpPr txBox="1"/>
          <p:nvPr/>
        </p:nvSpPr>
        <p:spPr>
          <a:xfrm>
            <a:off x="317769" y="1012954"/>
            <a:ext cx="11442231" cy="526297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a:cs typeface="Arial"/>
              </a:rPr>
              <a:t>What is this toolkit?</a:t>
            </a:r>
          </a:p>
          <a:p>
            <a:pPr marL="285750" indent="-285750">
              <a:buFont typeface="Arial" panose="020B0604020202020204" pitchFamily="34" charset="0"/>
              <a:buChar char="•"/>
            </a:pPr>
            <a:r>
              <a:rPr lang="en-US" sz="1400" b="0" dirty="0">
                <a:latin typeface="Arial"/>
                <a:cs typeface="Arial"/>
              </a:rPr>
              <a:t>This toolkit is designed to help with the communication and promotion of the 2024 National Cancer Patient Experience Survey (NCPES) during the fieldwork period (November 2024 to January 2025). </a:t>
            </a:r>
          </a:p>
          <a:p>
            <a:pPr marL="285750" indent="-285750">
              <a:buFont typeface="Arial" panose="020B0604020202020204" pitchFamily="34" charset="0"/>
              <a:buChar char="•"/>
            </a:pPr>
            <a:r>
              <a:rPr lang="en-US" sz="1400" b="0" dirty="0">
                <a:latin typeface="Arial"/>
                <a:cs typeface="Arial"/>
              </a:rPr>
              <a:t>The aim of the toolkit is to raise awareness of the survey amongst patients who will be eligible to complete the 2024 survey. </a:t>
            </a:r>
          </a:p>
          <a:p>
            <a:pPr marL="285750" indent="-285750">
              <a:buFont typeface="Arial" panose="020B0604020202020204" pitchFamily="34" charset="0"/>
              <a:buChar char="•"/>
            </a:pPr>
            <a:r>
              <a:rPr lang="en-US" sz="1400" b="0" dirty="0">
                <a:latin typeface="Arial"/>
                <a:cs typeface="Arial"/>
              </a:rPr>
              <a:t>All communication materials are available to download at </a:t>
            </a:r>
            <a:r>
              <a:rPr lang="en-GB" sz="1400" b="0" dirty="0">
                <a:hlinkClick r:id="rId3">
                  <a:extLst>
                    <a:ext uri="{A12FA001-AC4F-418D-AE19-62706E023703}">
                      <ahyp:hlinkClr xmlns:ahyp="http://schemas.microsoft.com/office/drawing/2018/hyperlinkcolor" val="tx"/>
                    </a:ext>
                  </a:extLst>
                </a:hlinkClick>
              </a:rPr>
              <a:t>www.ncpes.co.uk/promoting-the-survey</a:t>
            </a:r>
            <a:r>
              <a:rPr lang="en-GB" sz="1400" b="0" dirty="0"/>
              <a:t>. </a:t>
            </a:r>
          </a:p>
          <a:p>
            <a:endParaRPr lang="en-GB" sz="1400" b="0" dirty="0"/>
          </a:p>
          <a:p>
            <a:r>
              <a:rPr lang="en-US" sz="1400" b="1" dirty="0">
                <a:latin typeface="Arial"/>
                <a:cs typeface="Arial"/>
              </a:rPr>
              <a:t>Why is it important to promote the survey?</a:t>
            </a:r>
          </a:p>
          <a:p>
            <a:pPr marL="285750" indent="-285750">
              <a:buFont typeface="Arial" panose="020B0604020202020204" pitchFamily="34" charset="0"/>
              <a:buChar char="•"/>
            </a:pPr>
            <a:r>
              <a:rPr lang="en-GB" sz="1400" b="0" dirty="0">
                <a:latin typeface="Arial"/>
                <a:ea typeface="MS Mincho"/>
                <a:cs typeface="Arial"/>
              </a:rPr>
              <a:t>Patients who will be eligible are a</a:t>
            </a:r>
            <a:r>
              <a:rPr lang="en-GB" sz="1400" b="0" dirty="0">
                <a:effectLst/>
                <a:latin typeface="Arial"/>
                <a:ea typeface="MS Mincho"/>
                <a:cs typeface="Arial"/>
              </a:rPr>
              <a:t>ll adult patients (aged 16 and over), with a confirmed primary diagnosis of cancer, who have been admitted to hospital as inpatients for cancer related treatment, or who were seen as day case patients for cancer related treatment, and have been discharged during the months of April, May or June</a:t>
            </a:r>
            <a:r>
              <a:rPr lang="en-GB" sz="1400" b="0" dirty="0">
                <a:latin typeface="Arial"/>
                <a:ea typeface="MS Mincho"/>
                <a:cs typeface="Arial"/>
              </a:rPr>
              <a:t> 2024</a:t>
            </a:r>
            <a:r>
              <a:rPr lang="en-GB" sz="1400" b="0" dirty="0">
                <a:effectLst/>
                <a:latin typeface="Arial"/>
                <a:ea typeface="MS Mincho"/>
                <a:cs typeface="Arial"/>
              </a:rPr>
              <a:t>. </a:t>
            </a:r>
          </a:p>
          <a:p>
            <a:pPr marL="285750" indent="-285750">
              <a:buFont typeface="Arial" panose="020B0604020202020204" pitchFamily="34" charset="0"/>
              <a:buChar char="•"/>
            </a:pPr>
            <a:r>
              <a:rPr lang="en-GB" sz="1400" b="0" dirty="0">
                <a:effectLst/>
                <a:latin typeface="Arial"/>
                <a:ea typeface="MS Mincho"/>
                <a:cs typeface="Arial"/>
              </a:rPr>
              <a:t>Eligible patients will be sent letters to invite them to take part in the survey. A letter will be sent out around 15 November 2024, with two reminders shared around 6 December 2024 and 8 January 2025. </a:t>
            </a:r>
          </a:p>
          <a:p>
            <a:pPr marL="285750" indent="-285750">
              <a:buFont typeface="Arial" panose="020B0604020202020204" pitchFamily="34" charset="0"/>
              <a:buChar char="•"/>
            </a:pPr>
            <a:r>
              <a:rPr lang="en-GB" sz="1400" dirty="0">
                <a:ea typeface="MS Mincho"/>
                <a:cs typeface="Arial"/>
              </a:rPr>
              <a:t>Additional promotion of the survey can help encourage people to take part if they have been invited</a:t>
            </a:r>
            <a:r>
              <a:rPr lang="en-GB" sz="1400" dirty="0">
                <a:effectLst/>
                <a:latin typeface="Arial"/>
                <a:ea typeface="MS Mincho"/>
                <a:cs typeface="Arial"/>
              </a:rPr>
              <a:t>. </a:t>
            </a:r>
            <a:r>
              <a:rPr lang="en-GB" sz="1400" b="0" dirty="0">
                <a:effectLst/>
                <a:latin typeface="Arial"/>
                <a:ea typeface="MS Mincho"/>
                <a:cs typeface="Arial"/>
              </a:rPr>
              <a:t>It is important that as many people as possible respond to the survey so that the results reflect the views of cancer patients.</a:t>
            </a:r>
          </a:p>
          <a:p>
            <a:endParaRPr lang="en-GB" sz="1400" b="1" dirty="0">
              <a:effectLst/>
              <a:latin typeface="Arial"/>
              <a:ea typeface="MS Mincho"/>
              <a:cs typeface="Arial"/>
            </a:endParaRPr>
          </a:p>
          <a:p>
            <a:r>
              <a:rPr lang="en-GB" sz="1400" b="1" dirty="0">
                <a:effectLst/>
                <a:latin typeface="Arial"/>
                <a:ea typeface="MS Mincho"/>
                <a:cs typeface="Arial"/>
              </a:rPr>
              <a:t>How should the toolkit be used?</a:t>
            </a:r>
          </a:p>
          <a:p>
            <a:pPr marL="285750" indent="-285750">
              <a:buFont typeface="Arial" panose="020B0604020202020204" pitchFamily="34" charset="0"/>
              <a:buChar char="•"/>
            </a:pPr>
            <a:r>
              <a:rPr lang="en-GB" sz="1400" b="0" dirty="0">
                <a:latin typeface="Arial"/>
                <a:ea typeface="MS Mincho"/>
                <a:cs typeface="Arial"/>
              </a:rPr>
              <a:t>To reach these audiences effectively, it is likely that most communication will be carried out by NHS trusts who are providing treatment to eligible patients. </a:t>
            </a:r>
            <a:r>
              <a:rPr lang="en-US" sz="1400" b="0" dirty="0">
                <a:latin typeface="Arial"/>
                <a:cs typeface="Arial"/>
              </a:rPr>
              <a:t>This toolkit is a guide </a:t>
            </a:r>
            <a:r>
              <a:rPr lang="en-US" sz="1400" b="0" dirty="0">
                <a:solidFill>
                  <a:schemeClr val="tx1"/>
                </a:solidFill>
                <a:latin typeface="Arial"/>
                <a:cs typeface="Arial"/>
              </a:rPr>
              <a:t>and it's understood that you will adapt the content as needed to best communicate with different audiences. Please ensure you do not change the core messaging.</a:t>
            </a:r>
          </a:p>
          <a:p>
            <a:pPr marL="285750" indent="-285750">
              <a:buFont typeface="Arial" panose="020B0604020202020204" pitchFamily="34" charset="0"/>
              <a:buChar char="•"/>
            </a:pPr>
            <a:r>
              <a:rPr lang="en-GB" sz="1400" b="0" dirty="0">
                <a:solidFill>
                  <a:schemeClr val="tx1"/>
                </a:solidFill>
                <a:latin typeface="Arial"/>
                <a:ea typeface="MS Mincho"/>
                <a:cs typeface="Arial"/>
              </a:rPr>
              <a:t>We would encourage you to look at groups that are underrepresented in your results locally and try to target communications accordingly.</a:t>
            </a:r>
          </a:p>
          <a:p>
            <a:endParaRPr lang="en-GB" sz="1400" dirty="0">
              <a:latin typeface="Arial"/>
              <a:ea typeface="MS Mincho"/>
              <a:cs typeface="Arial"/>
            </a:endParaRPr>
          </a:p>
          <a:p>
            <a:r>
              <a:rPr lang="en-GB" sz="1400" b="1" dirty="0">
                <a:solidFill>
                  <a:schemeClr val="tx1"/>
                </a:solidFill>
                <a:latin typeface="Arial"/>
                <a:ea typeface="MS Mincho"/>
                <a:cs typeface="Arial"/>
              </a:rPr>
              <a:t>Notes:</a:t>
            </a:r>
          </a:p>
          <a:p>
            <a:pPr marL="285750" indent="-285750">
              <a:buFont typeface="Arial" panose="020B0604020202020204" pitchFamily="34" charset="0"/>
              <a:buChar char="•"/>
            </a:pPr>
            <a:r>
              <a:rPr lang="en-GB" sz="1400" dirty="0"/>
              <a:t>For those aged 16 and under, feedback is collected via the </a:t>
            </a:r>
            <a:r>
              <a:rPr lang="en-GB" sz="1400" dirty="0">
                <a:hlinkClick r:id="rId4"/>
              </a:rPr>
              <a:t>Under 16 Cancer Patient Experience Survey</a:t>
            </a:r>
            <a:r>
              <a:rPr lang="en-GB" sz="1400" dirty="0"/>
              <a:t>. </a:t>
            </a:r>
            <a:endParaRPr lang="en-GB" sz="1400" dirty="0">
              <a:cs typeface="Arial" panose="020B0604020202020204"/>
            </a:endParaRPr>
          </a:p>
          <a:p>
            <a:pPr marL="285750" indent="-285750">
              <a:buFont typeface="Arial" panose="020B0604020202020204" pitchFamily="34" charset="0"/>
              <a:buChar char="•"/>
            </a:pPr>
            <a:r>
              <a:rPr lang="en-GB" sz="1400" b="0" dirty="0">
                <a:solidFill>
                  <a:schemeClr val="tx1"/>
                </a:solidFill>
                <a:latin typeface="Arial"/>
                <a:ea typeface="MS Mincho"/>
                <a:cs typeface="Arial"/>
              </a:rPr>
              <a:t>The National Cancer Patient Experience Survey is a separate survey from the </a:t>
            </a:r>
            <a:r>
              <a:rPr lang="en-GB" sz="1400" dirty="0">
                <a:latin typeface="Arial"/>
                <a:ea typeface="MS Mincho"/>
                <a:cs typeface="Arial"/>
                <a:hlinkClick r:id="rId5"/>
              </a:rPr>
              <a:t>Cancer Quality of Life Survey</a:t>
            </a:r>
            <a:r>
              <a:rPr lang="en-GB" sz="1400" dirty="0">
                <a:latin typeface="Arial"/>
                <a:ea typeface="MS Mincho"/>
                <a:cs typeface="Arial"/>
              </a:rPr>
              <a:t>.</a:t>
            </a:r>
            <a:endParaRPr lang="en-GB" sz="1400" b="0" dirty="0">
              <a:solidFill>
                <a:schemeClr val="tx1"/>
              </a:solidFill>
              <a:latin typeface="Arial"/>
              <a:ea typeface="MS Mincho"/>
              <a:cs typeface="Arial"/>
            </a:endParaRPr>
          </a:p>
        </p:txBody>
      </p:sp>
    </p:spTree>
    <p:extLst>
      <p:ext uri="{BB962C8B-B14F-4D97-AF65-F5344CB8AC3E}">
        <p14:creationId xmlns:p14="http://schemas.microsoft.com/office/powerpoint/2010/main" val="274686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866775" y="2519363"/>
            <a:ext cx="6948488" cy="9636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dirty="0">
                <a:ln>
                  <a:noFill/>
                </a:ln>
                <a:solidFill>
                  <a:schemeClr val="tx1"/>
                </a:solidFill>
                <a:effectLst/>
                <a:uLnTx/>
                <a:uFillTx/>
                <a:latin typeface="+mn-lt"/>
                <a:ea typeface="+mn-ea"/>
                <a:cs typeface="+mn-cs"/>
              </a:rPr>
              <a:t>Communications messaging</a:t>
            </a:r>
          </a:p>
        </p:txBody>
      </p:sp>
    </p:spTree>
    <p:extLst>
      <p:ext uri="{BB962C8B-B14F-4D97-AF65-F5344CB8AC3E}">
        <p14:creationId xmlns:p14="http://schemas.microsoft.com/office/powerpoint/2010/main" val="10071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77050" y="283980"/>
            <a:ext cx="11404154" cy="865186"/>
          </a:xfrm>
        </p:spPr>
        <p:txBody>
          <a:bodyPr>
            <a:normAutofit/>
          </a:bodyPr>
          <a:lstStyle/>
          <a:p>
            <a:r>
              <a:rPr lang="en-GB" dirty="0"/>
              <a:t>ABOUT THE NCPES</a:t>
            </a:r>
            <a:endParaRPr lang="en-GB" spc="-40" dirty="0"/>
          </a:p>
        </p:txBody>
      </p:sp>
      <p:sp>
        <p:nvSpPr>
          <p:cNvPr id="2" name="TextBox 6">
            <a:extLst>
              <a:ext uri="{FF2B5EF4-FFF2-40B4-BE49-F238E27FC236}">
                <a16:creationId xmlns:a16="http://schemas.microsoft.com/office/drawing/2014/main" id="{0432E422-BE4A-4805-AB7B-1D338C50859C}"/>
              </a:ext>
            </a:extLst>
          </p:cNvPr>
          <p:cNvSpPr txBox="1"/>
          <p:nvPr/>
        </p:nvSpPr>
        <p:spPr>
          <a:xfrm>
            <a:off x="355845" y="1163021"/>
            <a:ext cx="11442231" cy="461664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2">
                    <a:lumMod val="25000"/>
                  </a:schemeClr>
                </a:solidFill>
                <a:cs typeface="Arial"/>
              </a:rPr>
              <a:t>This summary can be used to describe the National Cancer Patient Experience Survey and its purpose. Below is a short and longer version depending on the content / channel you are applying it to. </a:t>
            </a:r>
            <a:endParaRPr lang="en-US" sz="1400" b="1" dirty="0">
              <a:solidFill>
                <a:schemeClr val="bg2">
                  <a:lumMod val="25000"/>
                </a:schemeClr>
              </a:solidFill>
              <a:cs typeface="Arial" panose="020B0604020202020204" pitchFamily="34" charset="0"/>
            </a:endParaRPr>
          </a:p>
          <a:p>
            <a:endParaRPr lang="en-US" sz="1400" b="1" dirty="0">
              <a:solidFill>
                <a:schemeClr val="bg2">
                  <a:lumMod val="25000"/>
                </a:schemeClr>
              </a:solidFill>
              <a:cs typeface="Arial" panose="020B0604020202020204" pitchFamily="34" charset="0"/>
            </a:endParaRPr>
          </a:p>
          <a:p>
            <a:r>
              <a:rPr lang="en-US" sz="1400" b="1" dirty="0">
                <a:solidFill>
                  <a:schemeClr val="bg2">
                    <a:lumMod val="25000"/>
                  </a:schemeClr>
                </a:solidFill>
                <a:cs typeface="Arial"/>
              </a:rPr>
              <a:t>Short summary</a:t>
            </a:r>
            <a:endParaRPr lang="en-US" sz="1400" dirty="0">
              <a:solidFill>
                <a:schemeClr val="bg2">
                  <a:lumMod val="25000"/>
                </a:schemeClr>
              </a:solidFill>
              <a:cs typeface="Arial"/>
            </a:endParaRPr>
          </a:p>
          <a:p>
            <a:pPr fontAlgn="base"/>
            <a:r>
              <a:rPr lang="en-GB" sz="1400" dirty="0">
                <a:cs typeface="Arial"/>
              </a:rPr>
              <a:t>At the NHS, we want our patients to have the best experience possible and having continuous patient feedback is crucial in helping us to deliver what patients want and need. The National Cancer Patient Experience Survey (NCPES) asks for feedback from cancer patients (16 years and over), to inform and improve local cancer services across England. Those who are treated for cancer as an inpatient or day-case, and left hospital in April, May or June 2024, will be invited to take part in the survey. For more information on the survey, please visit </a:t>
            </a:r>
            <a:r>
              <a:rPr lang="en-GB" sz="1400" u="sng" dirty="0">
                <a:cs typeface="Arial"/>
                <a:hlinkClick r:id="rId3"/>
              </a:rPr>
              <a:t>www.ncpes.co.uk</a:t>
            </a:r>
            <a:r>
              <a:rPr lang="en-GB" sz="1400" dirty="0">
                <a:cs typeface="Arial"/>
              </a:rPr>
              <a:t>.  </a:t>
            </a:r>
            <a:endParaRPr lang="en-GB" sz="1400" dirty="0">
              <a:cs typeface="Arial" panose="020B0604020202020204" pitchFamily="34" charset="0"/>
            </a:endParaRPr>
          </a:p>
          <a:p>
            <a:endParaRPr lang="en-US" sz="1400" b="1" dirty="0">
              <a:solidFill>
                <a:schemeClr val="bg2">
                  <a:lumMod val="25000"/>
                </a:schemeClr>
              </a:solidFill>
              <a:cs typeface="Arial" panose="020B0604020202020204" pitchFamily="34" charset="0"/>
            </a:endParaRPr>
          </a:p>
          <a:p>
            <a:r>
              <a:rPr lang="en-GB" sz="1400" b="1" dirty="0">
                <a:cs typeface="Arial"/>
              </a:rPr>
              <a:t>Longer summary</a:t>
            </a:r>
          </a:p>
          <a:p>
            <a:pPr fontAlgn="base"/>
            <a:r>
              <a:rPr lang="en-GB" sz="1400" dirty="0">
                <a:cs typeface="Arial"/>
              </a:rPr>
              <a:t>At the NHS, we want our patients to have the best experience possible and having continuous patient feedback is crucial in helping us to deliver what patients want and need. </a:t>
            </a:r>
            <a:endParaRPr lang="en-GB" sz="1400" dirty="0">
              <a:cs typeface="Arial" panose="020B0604020202020204" pitchFamily="34" charset="0"/>
            </a:endParaRPr>
          </a:p>
          <a:p>
            <a:pPr fontAlgn="base"/>
            <a:endParaRPr lang="en-GB" sz="1400" dirty="0">
              <a:cs typeface="Arial" panose="020B0604020202020204" pitchFamily="34" charset="0"/>
            </a:endParaRPr>
          </a:p>
          <a:p>
            <a:pPr fontAlgn="base"/>
            <a:r>
              <a:rPr lang="en-GB" sz="1400" dirty="0">
                <a:cs typeface="Arial"/>
              </a:rPr>
              <a:t>The National Cancer Patient Experience Survey (NCPES) asks for feedback from cancer patients (16 years and over), to inform and improve local cancer services across England. Those who were treated for cancer as an inpatient or day-case, and left hospital in April, May or June 2024, will be invited to take part in the survey. </a:t>
            </a:r>
            <a:endParaRPr lang="en-GB" sz="1400" dirty="0">
              <a:cs typeface="Arial" panose="020B0604020202020204" pitchFamily="34" charset="0"/>
            </a:endParaRPr>
          </a:p>
          <a:p>
            <a:pPr fontAlgn="base"/>
            <a:endParaRPr lang="en-GB" sz="1400" dirty="0">
              <a:cs typeface="Arial" panose="020B0604020202020204" pitchFamily="34" charset="0"/>
            </a:endParaRPr>
          </a:p>
          <a:p>
            <a:pPr fontAlgn="base"/>
            <a:r>
              <a:rPr lang="en-GB" sz="1400" dirty="0">
                <a:cs typeface="Arial"/>
              </a:rPr>
              <a:t>The NHS and cancer charities use the results to understand what is working well and which areas need improvement. The results enable them to identify national and local priorities and work with patients and partners to deliver change. The 2024 CPES fieldwork will begin in mid-November 2024, with results available next year. For more information on the survey, please visit </a:t>
            </a:r>
            <a:r>
              <a:rPr lang="en-GB" sz="1400" u="sng" dirty="0">
                <a:cs typeface="Arial"/>
                <a:hlinkClick r:id="rId3"/>
              </a:rPr>
              <a:t>www.ncpes.co.uk</a:t>
            </a:r>
            <a:r>
              <a:rPr lang="en-GB" sz="1400" dirty="0">
                <a:cs typeface="Arial"/>
              </a:rPr>
              <a:t>. </a:t>
            </a:r>
            <a:endParaRPr lang="en-GB" sz="1400" dirty="0">
              <a:cs typeface="Arial" panose="020B0604020202020204" pitchFamily="34" charset="0"/>
            </a:endParaRPr>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97835"/>
            <a:ext cx="11404154" cy="865186"/>
          </a:xfrm>
        </p:spPr>
        <p:txBody>
          <a:bodyPr>
            <a:normAutofit/>
          </a:bodyPr>
          <a:lstStyle/>
          <a:p>
            <a:r>
              <a:rPr lang="en-GB" spc="-40" dirty="0"/>
              <a:t>KEY MESSAGES</a:t>
            </a:r>
          </a:p>
        </p:txBody>
      </p:sp>
      <p:sp>
        <p:nvSpPr>
          <p:cNvPr id="2" name="TextBox 6">
            <a:extLst>
              <a:ext uri="{FF2B5EF4-FFF2-40B4-BE49-F238E27FC236}">
                <a16:creationId xmlns:a16="http://schemas.microsoft.com/office/drawing/2014/main" id="{0432E422-BE4A-4805-AB7B-1D338C50859C}"/>
              </a:ext>
            </a:extLst>
          </p:cNvPr>
          <p:cNvSpPr txBox="1"/>
          <p:nvPr/>
        </p:nvSpPr>
        <p:spPr>
          <a:xfrm>
            <a:off x="393923" y="1183042"/>
            <a:ext cx="11442231" cy="372409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pPr>
            <a:r>
              <a:rPr lang="en-US" sz="1400" b="1" dirty="0">
                <a:solidFill>
                  <a:schemeClr val="bg2">
                    <a:lumMod val="25000"/>
                  </a:schemeClr>
                </a:solidFill>
                <a:latin typeface="Arial"/>
                <a:cs typeface="Arial"/>
              </a:rPr>
              <a:t>Primary key message:</a:t>
            </a:r>
            <a:endParaRPr lang="en-GB" sz="1400" dirty="0">
              <a:solidFill>
                <a:schemeClr val="bg2">
                  <a:lumMod val="25000"/>
                </a:schemeClr>
              </a:solidFill>
              <a:latin typeface="Arial"/>
              <a:cs typeface="Arial"/>
            </a:endParaRPr>
          </a:p>
          <a:p>
            <a:pPr marL="285750" lvl="0" indent="-285750" fontAlgn="base">
              <a:spcBef>
                <a:spcPts val="600"/>
              </a:spcBef>
              <a:buFont typeface="Arial" panose="020B0604020202020204" pitchFamily="34" charset="0"/>
              <a:buChar char="•"/>
            </a:pPr>
            <a:r>
              <a:rPr lang="en-GB" sz="1400" dirty="0">
                <a:latin typeface="Arial"/>
                <a:cs typeface="Arial"/>
              </a:rPr>
              <a:t>Understanding the experiences of care and treatment is extremely important to the NHS.  </a:t>
            </a:r>
          </a:p>
          <a:p>
            <a:pPr marL="285750" indent="-285750" fontAlgn="base">
              <a:spcBef>
                <a:spcPts val="600"/>
              </a:spcBef>
              <a:buFont typeface="Arial" panose="020B0604020202020204" pitchFamily="34" charset="0"/>
              <a:buChar char="•"/>
            </a:pPr>
            <a:r>
              <a:rPr lang="en-GB" sz="1400" dirty="0">
                <a:latin typeface="Arial"/>
                <a:cs typeface="Arial"/>
              </a:rPr>
              <a:t>The National Cancer Patient Experience Survey (NCPES) is designed to help improve the experience and quality of care for adults (16 years and over) being treated for cancer. </a:t>
            </a:r>
          </a:p>
          <a:p>
            <a:pPr marL="285750" indent="-285750" fontAlgn="base">
              <a:spcBef>
                <a:spcPts val="600"/>
              </a:spcBef>
              <a:buFont typeface="Arial" panose="020B0604020202020204" pitchFamily="34" charset="0"/>
              <a:buChar char="•"/>
            </a:pPr>
            <a:r>
              <a:rPr lang="en-GB" sz="1400" dirty="0">
                <a:latin typeface="+mj-lt"/>
                <a:ea typeface="Calibri" panose="020F0502020204030204" pitchFamily="34" charset="0"/>
                <a:cs typeface="Arial" panose="020B0604020202020204" pitchFamily="34" charset="0"/>
              </a:rPr>
              <a:t>You may receive other surveys about your experiences of cancer, but we would really appreciate you completing the NCPES to</a:t>
            </a:r>
            <a:r>
              <a:rPr lang="en-GB" sz="1400" dirty="0">
                <a:latin typeface="Arial"/>
                <a:cs typeface="Arial"/>
              </a:rPr>
              <a:t> inform positive change and continuous improvement of NHS cancer services.</a:t>
            </a:r>
          </a:p>
          <a:p>
            <a:pPr marL="285750" indent="-285750" fontAlgn="base">
              <a:spcBef>
                <a:spcPts val="600"/>
              </a:spcBef>
              <a:buFont typeface="Arial" panose="020B0604020202020204" pitchFamily="34" charset="0"/>
              <a:buChar char="•"/>
            </a:pPr>
            <a:r>
              <a:rPr lang="en-GB" sz="1400" dirty="0">
                <a:latin typeface="+mj-lt"/>
                <a:cs typeface="Arial"/>
              </a:rPr>
              <a:t>If you are invited, please don’t miss your opportunity to take part and make your voice heard. </a:t>
            </a:r>
            <a:r>
              <a:rPr lang="en-GB" sz="1400" dirty="0">
                <a:effectLst/>
                <a:latin typeface="+mj-lt"/>
                <a:ea typeface="Calibri" panose="020F0502020204030204" pitchFamily="34" charset="0"/>
                <a:cs typeface="Arial" panose="020B0604020202020204" pitchFamily="34" charset="0"/>
              </a:rPr>
              <a:t>We need as many people as possible to respond to the invite so that the results reflect the views of different cancer patients. </a:t>
            </a:r>
          </a:p>
          <a:p>
            <a:pPr fontAlgn="base">
              <a:spcBef>
                <a:spcPts val="600"/>
              </a:spcBef>
            </a:pPr>
            <a:endParaRPr lang="en-GB" sz="1400" dirty="0">
              <a:latin typeface="Arial" panose="020B0604020202020204" pitchFamily="34" charset="0"/>
              <a:cs typeface="Arial" panose="020B0604020202020204" pitchFamily="34" charset="0"/>
            </a:endParaRPr>
          </a:p>
          <a:p>
            <a:pPr fontAlgn="base">
              <a:spcBef>
                <a:spcPts val="600"/>
              </a:spcBef>
            </a:pPr>
            <a:r>
              <a:rPr lang="en-GB" sz="1400" b="1" dirty="0">
                <a:latin typeface="Arial"/>
                <a:cs typeface="Arial"/>
              </a:rPr>
              <a:t>Secondary key messages:</a:t>
            </a:r>
          </a:p>
          <a:p>
            <a:pPr marL="285750" indent="-285750" fontAlgn="base">
              <a:spcBef>
                <a:spcPts val="600"/>
              </a:spcBef>
              <a:buFont typeface="Arial" panose="020B0604020202020204" pitchFamily="34" charset="0"/>
              <a:buChar char="•"/>
            </a:pPr>
            <a:r>
              <a:rPr lang="en-GB" sz="1400" dirty="0">
                <a:latin typeface="Arial"/>
                <a:cs typeface="Arial"/>
              </a:rPr>
              <a:t>The National Cancer Patient Experience Survey (NCPES) asks for feedback from cancer patients to monitor cancer services nationally and to inform improvements to local cancer services across England.</a:t>
            </a:r>
          </a:p>
          <a:p>
            <a:pPr marL="285750" lvl="0" indent="-285750" fontAlgn="base">
              <a:spcBef>
                <a:spcPts val="600"/>
              </a:spcBef>
              <a:buFont typeface="Arial" panose="020B0604020202020204" pitchFamily="34" charset="0"/>
              <a:buChar char="•"/>
            </a:pPr>
            <a:r>
              <a:rPr lang="en-GB" sz="1400" dirty="0">
                <a:latin typeface="Arial"/>
                <a:cs typeface="Arial"/>
              </a:rPr>
              <a:t>The NHS and cancer charities use the NCPES results to understand what is working well and which areas need improvement. The results enable them to identify national and local priorities and work with patients and partners to deliver service changes.</a:t>
            </a:r>
            <a:endParaRPr lang="en-GB" sz="1400" b="1" dirty="0">
              <a:latin typeface="Arial"/>
              <a:cs typeface="Arial"/>
            </a:endParaRPr>
          </a:p>
        </p:txBody>
      </p:sp>
    </p:spTree>
    <p:extLst>
      <p:ext uri="{BB962C8B-B14F-4D97-AF65-F5344CB8AC3E}">
        <p14:creationId xmlns:p14="http://schemas.microsoft.com/office/powerpoint/2010/main" val="19061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4027" y="300525"/>
            <a:ext cx="11404154" cy="865186"/>
          </a:xfrm>
        </p:spPr>
        <p:txBody>
          <a:bodyPr/>
          <a:lstStyle/>
          <a:p>
            <a:r>
              <a:rPr lang="en-GB" dirty="0"/>
              <a:t>WEBSITE COPY</a:t>
            </a:r>
            <a:endParaRPr lang="en-GB" spc="-40" dirty="0"/>
          </a:p>
        </p:txBody>
      </p:sp>
      <p:sp>
        <p:nvSpPr>
          <p:cNvPr id="2" name="TextBox 1">
            <a:extLst>
              <a:ext uri="{FF2B5EF4-FFF2-40B4-BE49-F238E27FC236}">
                <a16:creationId xmlns:a16="http://schemas.microsoft.com/office/drawing/2014/main" id="{6BB72C5F-6E44-58AF-CEE1-B0C74B90AD57}"/>
              </a:ext>
            </a:extLst>
          </p:cNvPr>
          <p:cNvSpPr txBox="1"/>
          <p:nvPr/>
        </p:nvSpPr>
        <p:spPr>
          <a:xfrm>
            <a:off x="329912" y="1359161"/>
            <a:ext cx="11742344" cy="4070345"/>
          </a:xfrm>
          <a:prstGeom prst="rect">
            <a:avLst/>
          </a:prstGeom>
          <a:noFill/>
        </p:spPr>
        <p:txBody>
          <a:bodyPr wrap="square" lIns="91440" tIns="45720" rIns="91440" bIns="45720" rtlCol="0" anchor="t">
            <a:spAutoFit/>
          </a:bodyPr>
          <a:lstStyle/>
          <a:p>
            <a:pPr>
              <a:spcAft>
                <a:spcPts val="500"/>
              </a:spcAft>
            </a:pPr>
            <a:r>
              <a:rPr lang="en-GB" sz="1300" b="1" dirty="0"/>
              <a:t>​Title </a:t>
            </a:r>
            <a:r>
              <a:rPr lang="en-GB" sz="1300" dirty="0"/>
              <a:t>– National Cancer Patient Experience Survey​</a:t>
            </a:r>
            <a:endParaRPr lang="en-US" sz="1300" dirty="0">
              <a:cs typeface="Arial" panose="020B0604020202020204"/>
            </a:endParaRPr>
          </a:p>
          <a:p>
            <a:pPr>
              <a:spcAft>
                <a:spcPts val="500"/>
              </a:spcAft>
            </a:pPr>
            <a:r>
              <a:rPr lang="en-GB" sz="1300" b="1" dirty="0"/>
              <a:t>Copy </a:t>
            </a:r>
            <a:r>
              <a:rPr lang="en-GB" sz="1300" dirty="0"/>
              <a:t>– At the NHS, we want our patients to have the best experience possible and having continuous patient feedback is crucial in helping us deliver what patients want and need. ​</a:t>
            </a:r>
            <a:endParaRPr lang="en-GB" sz="1300" dirty="0">
              <a:cs typeface="Arial" panose="020B0604020202020204"/>
            </a:endParaRPr>
          </a:p>
          <a:p>
            <a:pPr>
              <a:spcAft>
                <a:spcPts val="500"/>
              </a:spcAft>
            </a:pPr>
            <a:r>
              <a:rPr lang="en-GB" sz="1300" dirty="0"/>
              <a:t>​The National Cancer Patient Experience Survey (NCPES) asks for feedback from cancer patients (16 years and over), to inform and improve local cancer services across England. Those who were treated for cancer as an inpatient or day-case, and left hospital in April, May or June 2024, will be invited to take part in the survey. ​</a:t>
            </a:r>
            <a:r>
              <a:rPr lang="en-GB" sz="1300" dirty="0">
                <a:latin typeface="Arial"/>
                <a:cs typeface="Arial"/>
              </a:rPr>
              <a:t>If you are invited, you will receive a letter with information about the survey. Please don’t miss the opportunity to take part and share your experiences of care. You may receive other surveys about your experiences of cancer, but we would really appreciate you completing the NCPES to inform positive change and continuous improvement of NHS cancer services.</a:t>
            </a:r>
            <a:endParaRPr lang="en-GB" sz="1300" dirty="0">
              <a:cs typeface="Arial" panose="020B0604020202020204"/>
            </a:endParaRPr>
          </a:p>
          <a:p>
            <a:pPr>
              <a:spcAft>
                <a:spcPts val="500"/>
              </a:spcAft>
            </a:pPr>
            <a:r>
              <a:rPr lang="en-GB" sz="1300" dirty="0"/>
              <a:t>​The survey takes no more than 20 minutes to complete and can be done online, on paper, or over the phone. If you need support completing the survey or need it made available in another language, you can call the free helpline number: 0800 103 2804.  ​</a:t>
            </a:r>
            <a:endParaRPr lang="en-GB" sz="1300" dirty="0">
              <a:cs typeface="Arial" panose="020B0604020202020204"/>
            </a:endParaRPr>
          </a:p>
          <a:p>
            <a:pPr>
              <a:spcAft>
                <a:spcPts val="500"/>
              </a:spcAft>
            </a:pPr>
            <a:r>
              <a:rPr lang="en-GB" sz="1300" dirty="0"/>
              <a:t>The NHS and cancer charities use the results to understand what is working well and which areas need improvement. The results enable them to identify national and local priorities and work with patients and partners to deliver change.​</a:t>
            </a:r>
            <a:endParaRPr lang="en-GB" sz="1300" dirty="0">
              <a:cs typeface="Arial" panose="020B0604020202020204"/>
            </a:endParaRPr>
          </a:p>
          <a:p>
            <a:pPr>
              <a:spcAft>
                <a:spcPts val="500"/>
              </a:spcAft>
            </a:pPr>
            <a:r>
              <a:rPr lang="en-GB" sz="1300" dirty="0"/>
              <a:t>​The survey is anonymous, and all personal data will be kept safe.​</a:t>
            </a:r>
            <a:endParaRPr lang="en-GB" sz="1300" dirty="0">
              <a:cs typeface="Arial" panose="020B0604020202020204"/>
            </a:endParaRPr>
          </a:p>
          <a:p>
            <a:pPr>
              <a:spcAft>
                <a:spcPts val="500"/>
              </a:spcAft>
            </a:pPr>
            <a:r>
              <a:rPr lang="en-GB" sz="1300" dirty="0"/>
              <a:t>​The results of the survey will be available in Summer 2025. ​</a:t>
            </a:r>
            <a:endParaRPr lang="en-GB" sz="1300" dirty="0">
              <a:cs typeface="Arial" panose="020B0604020202020204"/>
            </a:endParaRPr>
          </a:p>
          <a:p>
            <a:pPr>
              <a:spcAft>
                <a:spcPts val="500"/>
              </a:spcAft>
            </a:pPr>
            <a:r>
              <a:rPr lang="en-GB" sz="1300" dirty="0"/>
              <a:t>​For more information on the survey and how to access help and support in completing it, please visit </a:t>
            </a:r>
            <a:r>
              <a:rPr lang="en-GB" sz="1300" dirty="0">
                <a:hlinkClick r:id="rId3"/>
              </a:rPr>
              <a:t>www.ncpes.co.uk</a:t>
            </a:r>
            <a:r>
              <a:rPr lang="en-GB" sz="1300" dirty="0"/>
              <a:t>. ​</a:t>
            </a:r>
            <a:endParaRPr lang="en-GB" sz="1300" dirty="0">
              <a:cs typeface="Arial" panose="020B0604020202020204"/>
            </a:endParaRPr>
          </a:p>
          <a:p>
            <a:pPr>
              <a:spcAft>
                <a:spcPts val="500"/>
              </a:spcAft>
            </a:pPr>
            <a:endParaRPr lang="en-GB" sz="1300" dirty="0"/>
          </a:p>
          <a:p>
            <a:endParaRPr lang="en-GB" sz="1300" dirty="0"/>
          </a:p>
        </p:txBody>
      </p:sp>
      <p:sp>
        <p:nvSpPr>
          <p:cNvPr id="9" name="TextBox 8">
            <a:extLst>
              <a:ext uri="{FF2B5EF4-FFF2-40B4-BE49-F238E27FC236}">
                <a16:creationId xmlns:a16="http://schemas.microsoft.com/office/drawing/2014/main" id="{DDC54A49-593F-4252-7766-8FFCD363E687}"/>
              </a:ext>
            </a:extLst>
          </p:cNvPr>
          <p:cNvSpPr txBox="1"/>
          <p:nvPr/>
        </p:nvSpPr>
        <p:spPr>
          <a:xfrm>
            <a:off x="329912" y="1001522"/>
            <a:ext cx="10418299" cy="523220"/>
          </a:xfrm>
          <a:prstGeom prst="rect">
            <a:avLst/>
          </a:prstGeom>
          <a:noFill/>
        </p:spPr>
        <p:txBody>
          <a:bodyPr wrap="square" lIns="91440" tIns="45720" rIns="91440" bIns="45720" rtlCol="0" anchor="t">
            <a:spAutoFit/>
          </a:bodyPr>
          <a:lstStyle/>
          <a:p>
            <a:r>
              <a:rPr lang="en-GB" sz="1400" b="1" dirty="0"/>
              <a:t>Please consider using the following web copy on your website alongside the web banner which can be </a:t>
            </a:r>
            <a:r>
              <a:rPr lang="en-GB" sz="1400" b="1" dirty="0">
                <a:solidFill>
                  <a:schemeClr val="bg2">
                    <a:lumMod val="25000"/>
                  </a:schemeClr>
                </a:solidFill>
                <a:latin typeface="Arial"/>
                <a:cs typeface="Arial"/>
              </a:rPr>
              <a:t>downloaded </a:t>
            </a:r>
            <a:r>
              <a:rPr lang="en-GB" sz="1400" b="1" dirty="0">
                <a:solidFill>
                  <a:schemeClr val="bg2">
                    <a:lumMod val="25000"/>
                  </a:schemeClr>
                </a:solidFill>
                <a:latin typeface="Arial"/>
                <a:cs typeface="Arial"/>
                <a:hlinkClick r:id="rId4">
                  <a:extLst>
                    <a:ext uri="{A12FA001-AC4F-418D-AE19-62706E023703}">
                      <ahyp:hlinkClr xmlns:ahyp="http://schemas.microsoft.com/office/drawing/2018/hyperlinkcolor" val="tx"/>
                    </a:ext>
                  </a:extLst>
                </a:hlinkClick>
              </a:rPr>
              <a:t>here</a:t>
            </a:r>
            <a:r>
              <a:rPr lang="en-GB" sz="1400" b="1" dirty="0">
                <a:solidFill>
                  <a:schemeClr val="bg2">
                    <a:lumMod val="25000"/>
                  </a:schemeClr>
                </a:solidFill>
                <a:latin typeface="Arial"/>
                <a:cs typeface="Arial"/>
              </a:rPr>
              <a:t>.</a:t>
            </a:r>
            <a:endParaRPr lang="en-GB" sz="1600" b="1" dirty="0">
              <a:solidFill>
                <a:schemeClr val="bg2">
                  <a:lumMod val="25000"/>
                </a:schemeClr>
              </a:solidFill>
              <a:latin typeface="Arial"/>
              <a:cs typeface="Arial"/>
            </a:endParaRPr>
          </a:p>
          <a:p>
            <a:endParaRPr lang="en-GB" sz="1400" b="1" dirty="0"/>
          </a:p>
        </p:txBody>
      </p:sp>
      <p:pic>
        <p:nvPicPr>
          <p:cNvPr id="4" name="Picture 3">
            <a:extLst>
              <a:ext uri="{FF2B5EF4-FFF2-40B4-BE49-F238E27FC236}">
                <a16:creationId xmlns:a16="http://schemas.microsoft.com/office/drawing/2014/main" id="{ABF25E94-08D0-3554-CC91-98434A4A572A}"/>
              </a:ext>
            </a:extLst>
          </p:cNvPr>
          <p:cNvPicPr>
            <a:picLocks noChangeAspect="1"/>
          </p:cNvPicPr>
          <p:nvPr/>
        </p:nvPicPr>
        <p:blipFill>
          <a:blip r:embed="rId5"/>
          <a:stretch>
            <a:fillRect/>
          </a:stretch>
        </p:blipFill>
        <p:spPr>
          <a:xfrm>
            <a:off x="1473200" y="5015590"/>
            <a:ext cx="9245600" cy="1143000"/>
          </a:xfrm>
          <a:prstGeom prst="rect">
            <a:avLst/>
          </a:prstGeom>
        </p:spPr>
      </p:pic>
    </p:spTree>
    <p:extLst>
      <p:ext uri="{BB962C8B-B14F-4D97-AF65-F5344CB8AC3E}">
        <p14:creationId xmlns:p14="http://schemas.microsoft.com/office/powerpoint/2010/main" val="289656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66279" y="267897"/>
            <a:ext cx="11404154" cy="865186"/>
          </a:xfrm>
        </p:spPr>
        <p:txBody>
          <a:bodyPr/>
          <a:lstStyle/>
          <a:p>
            <a:r>
              <a:rPr lang="en-GB" dirty="0">
                <a:cs typeface="Arial"/>
              </a:rPr>
              <a:t>NEWSLETTER COPY</a:t>
            </a:r>
          </a:p>
        </p:txBody>
      </p:sp>
      <p:sp>
        <p:nvSpPr>
          <p:cNvPr id="3" name="Text Placeholder 2">
            <a:extLst>
              <a:ext uri="{FF2B5EF4-FFF2-40B4-BE49-F238E27FC236}">
                <a16:creationId xmlns:a16="http://schemas.microsoft.com/office/drawing/2014/main" id="{3B1DDB6E-0E51-79A4-A359-1324B24FE387}"/>
              </a:ext>
            </a:extLst>
          </p:cNvPr>
          <p:cNvSpPr>
            <a:spLocks noGrp="1"/>
          </p:cNvSpPr>
          <p:nvPr>
            <p:ph type="body" sz="quarter" idx="13"/>
          </p:nvPr>
        </p:nvSpPr>
        <p:spPr>
          <a:xfrm>
            <a:off x="466279" y="1016241"/>
            <a:ext cx="11075864" cy="577927"/>
          </a:xfrm>
        </p:spPr>
        <p:txBody>
          <a:bodyPr/>
          <a:lstStyle/>
          <a:p>
            <a:pPr>
              <a:lnSpc>
                <a:spcPct val="100000"/>
              </a:lnSpc>
              <a:spcAft>
                <a:spcPts val="0"/>
              </a:spcAft>
            </a:pPr>
            <a:r>
              <a:rPr lang="en-US" sz="1400" dirty="0">
                <a:solidFill>
                  <a:schemeClr val="bg2">
                    <a:lumMod val="25000"/>
                  </a:schemeClr>
                </a:solidFill>
                <a:latin typeface="Arial"/>
                <a:cs typeface="Arial"/>
              </a:rPr>
              <a:t>Newsletter copy can be used in public facing newsletters or shared with partner organisations that have agreed to help raise awareness of the survey.</a:t>
            </a:r>
          </a:p>
        </p:txBody>
      </p:sp>
      <p:sp>
        <p:nvSpPr>
          <p:cNvPr id="2" name="TextBox 6">
            <a:extLst>
              <a:ext uri="{FF2B5EF4-FFF2-40B4-BE49-F238E27FC236}">
                <a16:creationId xmlns:a16="http://schemas.microsoft.com/office/drawing/2014/main" id="{0432E422-BE4A-4805-AB7B-1D338C50859C}"/>
              </a:ext>
            </a:extLst>
          </p:cNvPr>
          <p:cNvSpPr txBox="1"/>
          <p:nvPr/>
        </p:nvSpPr>
        <p:spPr>
          <a:xfrm>
            <a:off x="357158" y="1594169"/>
            <a:ext cx="5549462"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200" b="1" u="sng" dirty="0">
                <a:latin typeface="Arial"/>
                <a:cs typeface="Arial"/>
              </a:rPr>
              <a:t>NHS organisation:</a:t>
            </a:r>
          </a:p>
          <a:p>
            <a:pPr fontAlgn="base"/>
            <a:endParaRPr lang="en-GB" sz="1200" b="1" u="sng" dirty="0">
              <a:latin typeface="Arial"/>
              <a:cs typeface="Arial"/>
            </a:endParaRPr>
          </a:p>
          <a:p>
            <a:pPr fontAlgn="base"/>
            <a:r>
              <a:rPr lang="en-GB" sz="1200" b="1" dirty="0">
                <a:latin typeface="Arial"/>
                <a:cs typeface="Arial"/>
              </a:rPr>
              <a:t>Cancer Patient Experience Survey 2024</a:t>
            </a:r>
          </a:p>
          <a:p>
            <a:pPr fontAlgn="base"/>
            <a:r>
              <a:rPr lang="en-GB" sz="1200" dirty="0">
                <a:latin typeface="Arial"/>
                <a:cs typeface="Arial"/>
              </a:rPr>
              <a:t>We have launched our National Cancer Patient Experience Survey (NCPES), asking for feedback from cancer patients (16 years and over*), to inform and improve local cancer services across England. </a:t>
            </a:r>
          </a:p>
          <a:p>
            <a:pPr fontAlgn="base"/>
            <a:endParaRPr lang="en-GB" sz="1200" dirty="0">
              <a:latin typeface="Arial"/>
              <a:cs typeface="Arial"/>
            </a:endParaRPr>
          </a:p>
          <a:p>
            <a:pPr fontAlgn="base"/>
            <a:r>
              <a:rPr lang="en-GB" sz="1200" dirty="0">
                <a:latin typeface="Arial"/>
                <a:cs typeface="Arial"/>
              </a:rPr>
              <a:t>We want our patients to have the best experience possible and hearing about your experience is crucial in helping us deliver what you need and want. </a:t>
            </a:r>
            <a:endParaRPr lang="en-GB" sz="1200" dirty="0">
              <a:latin typeface="Arial" panose="020B0604020202020204" pitchFamily="34" charset="0"/>
              <a:cs typeface="Arial" panose="020B0604020202020204" pitchFamily="34" charset="0"/>
            </a:endParaRPr>
          </a:p>
          <a:p>
            <a:pPr fontAlgn="base"/>
            <a:endParaRPr lang="en-GB" sz="1200" dirty="0">
              <a:latin typeface="Arial" panose="020B0604020202020204" pitchFamily="34" charset="0"/>
              <a:cs typeface="Arial" panose="020B0604020202020204" pitchFamily="34" charset="0"/>
            </a:endParaRPr>
          </a:p>
          <a:p>
            <a:pPr fontAlgn="base"/>
            <a:r>
              <a:rPr lang="en-GB" sz="1200" dirty="0">
                <a:latin typeface="Arial"/>
                <a:cs typeface="Arial"/>
              </a:rPr>
              <a:t>The NHS and cancer charities use the results to understand what is working well and which areas need improvement. The results enable them to identify national and local priorities and work with patients and partners to deliver improvements.</a:t>
            </a:r>
          </a:p>
          <a:p>
            <a:pPr fontAlgn="base"/>
            <a:endParaRPr lang="en-GB" sz="1200" dirty="0">
              <a:latin typeface="Arial" panose="020B0604020202020204" pitchFamily="34" charset="0"/>
              <a:cs typeface="Arial" panose="020B0604020202020204" pitchFamily="34" charset="0"/>
            </a:endParaRPr>
          </a:p>
          <a:p>
            <a:pPr fontAlgn="base"/>
            <a:r>
              <a:rPr lang="en-GB" sz="1200" dirty="0">
                <a:latin typeface="Arial"/>
                <a:cs typeface="Arial"/>
              </a:rPr>
              <a:t>Those who were treated for cancer as an inpatient or day-case, and left hospital in April, May or June 2024, will be invited to take part in the survey. If you receive an invitation, please fill out the questionnaire and have your say so we can deliver the best possible service to patients. If you need support completing the survey or need it made available in another language, you can call the free helpline number 0800 103 2804.</a:t>
            </a:r>
          </a:p>
          <a:p>
            <a:pPr fontAlgn="base"/>
            <a:endParaRPr lang="en-GB" sz="1200" dirty="0">
              <a:latin typeface="Arial" panose="020B0604020202020204" pitchFamily="34" charset="0"/>
              <a:cs typeface="Arial" panose="020B0604020202020204" pitchFamily="34" charset="0"/>
            </a:endParaRPr>
          </a:p>
          <a:p>
            <a:r>
              <a:rPr lang="en-GB" sz="1200" dirty="0">
                <a:latin typeface="Arial"/>
                <a:cs typeface="Arial"/>
              </a:rPr>
              <a:t>For more information about the survey and other ways to provide feedback on cancer care please visit </a:t>
            </a:r>
            <a:r>
              <a:rPr lang="en-GB" sz="1200" u="sng" dirty="0">
                <a:latin typeface="Arial"/>
                <a:cs typeface="Arial"/>
                <a:hlinkClick r:id="rId3"/>
              </a:rPr>
              <a:t>www.ncpes.co.uk</a:t>
            </a:r>
            <a:r>
              <a:rPr lang="en-GB" sz="1200" dirty="0">
                <a:latin typeface="Arial"/>
                <a:cs typeface="Arial"/>
              </a:rPr>
              <a:t>. </a:t>
            </a:r>
            <a:endParaRPr lang="en-GB" sz="1200" dirty="0">
              <a:latin typeface="Arial" panose="020B0604020202020204" pitchFamily="34" charset="0"/>
              <a:cs typeface="Arial" panose="020B0604020202020204" pitchFamily="34" charset="0"/>
            </a:endParaRPr>
          </a:p>
          <a:p>
            <a:endParaRPr lang="en-US" sz="1200" b="1" dirty="0">
              <a:solidFill>
                <a:schemeClr val="bg2">
                  <a:lumMod val="25000"/>
                </a:schemeClr>
              </a:solidFill>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2CB52022-D72B-4ED4-9899-7605DCF6B879}"/>
              </a:ext>
            </a:extLst>
          </p:cNvPr>
          <p:cNvSpPr txBox="1"/>
          <p:nvPr/>
        </p:nvSpPr>
        <p:spPr>
          <a:xfrm>
            <a:off x="6156826" y="1594168"/>
            <a:ext cx="5549462"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u="sng" dirty="0">
                <a:latin typeface="Arial"/>
                <a:cs typeface="Arial"/>
              </a:rPr>
              <a:t>Non-NHS organisation:</a:t>
            </a:r>
          </a:p>
          <a:p>
            <a:endParaRPr lang="en-GB" sz="1200" b="1" u="sng" dirty="0">
              <a:latin typeface="Arial"/>
              <a:cs typeface="Arial"/>
            </a:endParaRPr>
          </a:p>
          <a:p>
            <a:r>
              <a:rPr lang="en-GB" sz="1200" b="1" dirty="0">
                <a:latin typeface="Arial"/>
                <a:cs typeface="Arial"/>
              </a:rPr>
              <a:t>Cancer Patient Experience Survey 2024</a:t>
            </a:r>
          </a:p>
          <a:p>
            <a:pPr fontAlgn="base"/>
            <a:r>
              <a:rPr lang="en-GB" sz="1200" dirty="0">
                <a:latin typeface="Arial"/>
                <a:cs typeface="Arial"/>
              </a:rPr>
              <a:t>NHS England has launched its National Cancer Patient Experience Survey (NCPES), asking for feedback from cancer patients (16 years and over*), to inform and improve local cancer services across England. </a:t>
            </a:r>
            <a:endParaRPr lang="en-GB" sz="1200" dirty="0">
              <a:latin typeface="Arial" panose="020B0604020202020204" pitchFamily="34" charset="0"/>
              <a:cs typeface="Arial" panose="020B0604020202020204" pitchFamily="34" charset="0"/>
            </a:endParaRPr>
          </a:p>
          <a:p>
            <a:pPr fontAlgn="base"/>
            <a:endParaRPr lang="en-GB" sz="1200" dirty="0">
              <a:latin typeface="Arial" panose="020B0604020202020204" pitchFamily="34" charset="0"/>
              <a:cs typeface="Arial" panose="020B0604020202020204" pitchFamily="34" charset="0"/>
            </a:endParaRPr>
          </a:p>
          <a:p>
            <a:pPr fontAlgn="base"/>
            <a:r>
              <a:rPr lang="en-GB" sz="1200" dirty="0">
                <a:latin typeface="Arial"/>
                <a:cs typeface="Arial"/>
              </a:rPr>
              <a:t>The NHS want patients to have the best experience possible and hearing about your experience is crucial in helping them to deliver what you need and want. </a:t>
            </a:r>
            <a:endParaRPr lang="en-GB" sz="1200" dirty="0">
              <a:latin typeface="Arial" panose="020B0604020202020204" pitchFamily="34" charset="0"/>
              <a:cs typeface="Arial" panose="020B0604020202020204" pitchFamily="34" charset="0"/>
            </a:endParaRPr>
          </a:p>
          <a:p>
            <a:pPr fontAlgn="base"/>
            <a:endParaRPr lang="en-GB" sz="1200" dirty="0">
              <a:latin typeface="Arial" panose="020B0604020202020204" pitchFamily="34" charset="0"/>
              <a:cs typeface="Arial" panose="020B0604020202020204" pitchFamily="34" charset="0"/>
            </a:endParaRPr>
          </a:p>
          <a:p>
            <a:pPr fontAlgn="base"/>
            <a:r>
              <a:rPr lang="en-GB" sz="1200" dirty="0">
                <a:latin typeface="Arial"/>
                <a:cs typeface="Arial"/>
              </a:rPr>
              <a:t>The NHS and cancer charities use the results to understand what is working well and which areas need improvement. The results enable them to identify national and local priorities and work with patients and partners to deliver improvements.</a:t>
            </a:r>
          </a:p>
          <a:p>
            <a:pPr fontAlgn="base"/>
            <a:endParaRPr lang="en-GB" sz="1200" dirty="0">
              <a:latin typeface="Arial" panose="020B0604020202020204" pitchFamily="34" charset="0"/>
              <a:cs typeface="Arial" panose="020B0604020202020204" pitchFamily="34" charset="0"/>
            </a:endParaRPr>
          </a:p>
          <a:p>
            <a:pPr fontAlgn="base"/>
            <a:r>
              <a:rPr lang="en-GB" sz="1200" dirty="0">
                <a:latin typeface="Arial"/>
                <a:cs typeface="Arial"/>
              </a:rPr>
              <a:t>Those who were treated for cancer as an inpatient or day-case, and left hospital in April, May or June 2024, will be invited to take part in the survey. If you receive an invitation, please fill out the questionnaire and have your say so we can deliver the best possible service to patients. If you need support completing the survey or need it made available in another language, you can call the free helpline number 0800 103 2804.</a:t>
            </a:r>
          </a:p>
          <a:p>
            <a:pPr fontAlgn="base"/>
            <a:endParaRPr lang="en-GB" sz="1200" dirty="0">
              <a:latin typeface="Arial" panose="020B0604020202020204" pitchFamily="34" charset="0"/>
              <a:cs typeface="Arial" panose="020B0604020202020204" pitchFamily="34" charset="0"/>
            </a:endParaRPr>
          </a:p>
          <a:p>
            <a:r>
              <a:rPr lang="en-GB" sz="1200" dirty="0">
                <a:latin typeface="Arial"/>
                <a:cs typeface="Arial"/>
              </a:rPr>
              <a:t>For more information about the survey and other ways to provide feedback on cancer care please visit </a:t>
            </a:r>
            <a:r>
              <a:rPr lang="en-GB" sz="1200" u="sng" dirty="0">
                <a:latin typeface="Arial"/>
                <a:cs typeface="Arial"/>
                <a:hlinkClick r:id="rId3"/>
              </a:rPr>
              <a:t>www.ncpes.co.uk</a:t>
            </a:r>
            <a:r>
              <a:rPr lang="en-GB" sz="1200" dirty="0">
                <a:latin typeface="Arial"/>
                <a:cs typeface="Arial"/>
              </a:rPr>
              <a:t>.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p>
        </p:txBody>
      </p:sp>
    </p:spTree>
    <p:extLst>
      <p:ext uri="{BB962C8B-B14F-4D97-AF65-F5344CB8AC3E}">
        <p14:creationId xmlns:p14="http://schemas.microsoft.com/office/powerpoint/2010/main" val="123962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83862" y="291566"/>
            <a:ext cx="11404154" cy="865186"/>
          </a:xfrm>
        </p:spPr>
        <p:txBody>
          <a:bodyPr/>
          <a:lstStyle/>
          <a:p>
            <a:r>
              <a:rPr lang="en-GB" dirty="0">
                <a:cs typeface="Arial"/>
              </a:rPr>
              <a:t>BLOG COPY</a:t>
            </a:r>
          </a:p>
        </p:txBody>
      </p:sp>
      <p:sp>
        <p:nvSpPr>
          <p:cNvPr id="2" name="TextBox 6">
            <a:extLst>
              <a:ext uri="{FF2B5EF4-FFF2-40B4-BE49-F238E27FC236}">
                <a16:creationId xmlns:a16="http://schemas.microsoft.com/office/drawing/2014/main" id="{0432E422-BE4A-4805-AB7B-1D338C50859C}"/>
              </a:ext>
            </a:extLst>
          </p:cNvPr>
          <p:cNvSpPr txBox="1"/>
          <p:nvPr/>
        </p:nvSpPr>
        <p:spPr>
          <a:xfrm>
            <a:off x="355845" y="1587343"/>
            <a:ext cx="5941437" cy="486287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200" dirty="0">
                <a:latin typeface="Arial"/>
                <a:cs typeface="Arial"/>
              </a:rPr>
              <a:t>At the NHS we want our patients to have the best experience possible and having continuous patient feedback is crucial in helping us deliver what patients want and need. </a:t>
            </a:r>
            <a:endParaRPr lang="en-GB" sz="1200" dirty="0">
              <a:latin typeface="Arial" panose="020B0604020202020204" pitchFamily="34" charset="0"/>
              <a:cs typeface="Arial" panose="020B0604020202020204" pitchFamily="34" charset="0"/>
            </a:endParaRPr>
          </a:p>
          <a:p>
            <a:pPr fontAlgn="base"/>
            <a:endParaRPr lang="en-GB" sz="1200" dirty="0">
              <a:latin typeface="Arial" panose="020B0604020202020204" pitchFamily="34" charset="0"/>
              <a:cs typeface="Arial" panose="020B0604020202020204" pitchFamily="34" charset="0"/>
            </a:endParaRPr>
          </a:p>
          <a:p>
            <a:pPr fontAlgn="base"/>
            <a:r>
              <a:rPr lang="en-GB" sz="1200" dirty="0">
                <a:latin typeface="Arial"/>
                <a:cs typeface="Arial"/>
              </a:rPr>
              <a:t>The National Cancer Patient Experience Survey (NCPES) asks for feedback from cancer patients (16 years and over*), to inform and improve local cancer services across England. Those who were treated for cancer as an inpatient or day-case, and left hospital in April, May or June 2024, will be invited to take part in the survey.  If you are invited, you will receive a letter with information about the survey. Please don’t miss the opportunity to take part and share your experiences of care. </a:t>
            </a:r>
            <a:endParaRPr lang="en-GB" sz="1200" dirty="0">
              <a:latin typeface="Arial" panose="020B0604020202020204" pitchFamily="34" charset="0"/>
              <a:cs typeface="Arial" panose="020B0604020202020204" pitchFamily="34" charset="0"/>
            </a:endParaRPr>
          </a:p>
          <a:p>
            <a:pPr fontAlgn="base"/>
            <a:endParaRPr lang="en-GB" sz="1200" dirty="0">
              <a:latin typeface="Arial" panose="020B0604020202020204" pitchFamily="34" charset="0"/>
              <a:cs typeface="Arial" panose="020B0604020202020204" pitchFamily="34" charset="0"/>
            </a:endParaRPr>
          </a:p>
          <a:p>
            <a:pPr fontAlgn="base"/>
            <a:r>
              <a:rPr lang="en-GB" sz="1200" dirty="0">
                <a:latin typeface="Arial"/>
                <a:cs typeface="Arial"/>
              </a:rPr>
              <a:t>The NHS and cancer charities use the results to understand what is working well and which areas need improvement. The results enable them to identify national and local priorities and work with patients and partners to deliver change.</a:t>
            </a:r>
          </a:p>
          <a:p>
            <a:r>
              <a:rPr lang="en-GB" sz="1200" dirty="0">
                <a:latin typeface="Arial"/>
                <a:cs typeface="Arial"/>
              </a:rPr>
              <a:t>  </a:t>
            </a:r>
            <a:endParaRPr lang="en-GB" sz="12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If you are invited to take part, please fill out the questionnaire and have your say. Every response helps us to deliver the best possible service to patients. </a:t>
            </a:r>
            <a:r>
              <a:rPr lang="en-GB" sz="1200" dirty="0">
                <a:latin typeface="+mj-lt"/>
                <a:ea typeface="Calibri" panose="020F0502020204030204" pitchFamily="34" charset="0"/>
                <a:cs typeface="Arial" panose="020B0604020202020204" pitchFamily="34" charset="0"/>
              </a:rPr>
              <a:t>You may receive other surveys about your experiences of cancer, but we would really appreciate you completing the NCPES to</a:t>
            </a:r>
            <a:r>
              <a:rPr lang="en-GB" sz="1200" dirty="0">
                <a:latin typeface="Arial"/>
                <a:cs typeface="Arial"/>
              </a:rPr>
              <a:t> inform positive change and continuous improvement of NHS cancer services.</a:t>
            </a:r>
            <a:endParaRPr lang="en-GB" sz="1200" dirty="0">
              <a:latin typeface="Arial" panose="020B0604020202020204" pitchFamily="34" charset="0"/>
              <a:cs typeface="Arial" panose="020B0604020202020204" pitchFamily="34" charset="0"/>
            </a:endParaRPr>
          </a:p>
          <a:p>
            <a:pPr fontAlgn="base"/>
            <a:endParaRPr lang="en-GB" sz="12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If you need support completing the survey or need it made available in another language, you can call the helpline number for free: 0800 103 2804.</a:t>
            </a:r>
          </a:p>
          <a:p>
            <a:pPr fontAlgn="base"/>
            <a:endParaRPr lang="en-GB" sz="1200" dirty="0">
              <a:latin typeface="Arial" panose="020B0604020202020204" pitchFamily="34" charset="0"/>
              <a:cs typeface="Arial" panose="020B0604020202020204" pitchFamily="34" charset="0"/>
            </a:endParaRPr>
          </a:p>
          <a:p>
            <a:r>
              <a:rPr lang="en-GB" sz="1200" dirty="0">
                <a:latin typeface="Arial"/>
                <a:cs typeface="Arial"/>
              </a:rPr>
              <a:t>For more information on the survey please visit </a:t>
            </a:r>
            <a:r>
              <a:rPr lang="en-GB" sz="1200" u="sng" dirty="0">
                <a:latin typeface="Arial"/>
                <a:cs typeface="Arial"/>
                <a:hlinkClick r:id="rId3"/>
              </a:rPr>
              <a:t>www.ncpes.co.uk</a:t>
            </a:r>
            <a:r>
              <a:rPr lang="en-GB" sz="1200" dirty="0">
                <a:latin typeface="Arial"/>
                <a:cs typeface="Arial"/>
              </a:rPr>
              <a:t>. </a:t>
            </a:r>
            <a:endParaRPr lang="en-GB" sz="12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peech Bubble: Rectangle 3">
            <a:extLst>
              <a:ext uri="{FF2B5EF4-FFF2-40B4-BE49-F238E27FC236}">
                <a16:creationId xmlns:a16="http://schemas.microsoft.com/office/drawing/2014/main" id="{F9A7A659-F005-4B5C-9709-35CF32DFEA45}"/>
              </a:ext>
            </a:extLst>
          </p:cNvPr>
          <p:cNvSpPr/>
          <p:nvPr/>
        </p:nvSpPr>
        <p:spPr>
          <a:xfrm>
            <a:off x="6625086" y="1587343"/>
            <a:ext cx="5211068" cy="3416320"/>
          </a:xfrm>
          <a:prstGeom prst="wedgeRectCallout">
            <a:avLst>
              <a:gd name="adj1" fmla="val -32759"/>
              <a:gd name="adj2" fmla="val 84391"/>
            </a:avLst>
          </a:prstGeom>
          <a:noFill/>
          <a:ln w="28575">
            <a:solidFill>
              <a:srgbClr val="0072CE"/>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200" dirty="0">
                <a:latin typeface="Arial" panose="020B0604020202020204" pitchFamily="34" charset="0"/>
                <a:cs typeface="Arial" panose="020B0604020202020204" pitchFamily="34" charset="0"/>
              </a:rPr>
              <a:t>“NCPES gives us a chance to comment on the NHS service, to give praise where it is due, and to identify where things are not quite as we would wish. NCPES is the tool that thousands of patients every year have used to improve our NHS and to improve care for the patients of the future, and the responses provide vast amounts of evidence for researchers looking for evidence as to what works best – for us, the patients.  </a:t>
            </a:r>
          </a:p>
          <a:p>
            <a:pPr fontAlgn="base"/>
            <a:endParaRPr lang="en-GB" sz="12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I’ve been able to help shape the survey, and I have seen how influential it can be, most obviously in shaping national policy. Since the Cancer Strategy of 2015, the NHS has been tasked with regarding Patient Experience as being just as important as clinical outcomes, and much of the evidence for that change came from NCPES findings. Patients said loudly and clearly that what mattered was not just the cancer pathway and where that ended up, but the quality of our experience along our journey.” </a:t>
            </a:r>
          </a:p>
          <a:p>
            <a:pPr fontAlgn="base"/>
            <a:endParaRPr lang="en-GB" sz="1200" dirty="0">
              <a:latin typeface="Arial"/>
              <a:cs typeface="Arial"/>
            </a:endParaRPr>
          </a:p>
          <a:p>
            <a:pPr fontAlgn="base"/>
            <a:r>
              <a:rPr lang="en-GB" sz="1200" b="1" dirty="0">
                <a:latin typeface="Arial"/>
                <a:cs typeface="Arial"/>
              </a:rPr>
              <a:t>Richard Stephens, patient representative on the NCPES Advisory Group</a:t>
            </a:r>
          </a:p>
        </p:txBody>
      </p:sp>
      <p:sp>
        <p:nvSpPr>
          <p:cNvPr id="7" name="TextBox 6">
            <a:extLst>
              <a:ext uri="{FF2B5EF4-FFF2-40B4-BE49-F238E27FC236}">
                <a16:creationId xmlns:a16="http://schemas.microsoft.com/office/drawing/2014/main" id="{58C1A89F-622F-4E67-777A-D0BD4EAEAD7F}"/>
              </a:ext>
            </a:extLst>
          </p:cNvPr>
          <p:cNvSpPr txBox="1"/>
          <p:nvPr/>
        </p:nvSpPr>
        <p:spPr>
          <a:xfrm>
            <a:off x="355846" y="961785"/>
            <a:ext cx="11660186" cy="523220"/>
          </a:xfrm>
          <a:prstGeom prst="rect">
            <a:avLst/>
          </a:prstGeom>
          <a:noFill/>
        </p:spPr>
        <p:txBody>
          <a:bodyPr wrap="square">
            <a:spAutoFit/>
          </a:bodyPr>
          <a:lstStyle/>
          <a:p>
            <a:r>
              <a:rPr lang="en-GB" sz="1400" b="1" dirty="0">
                <a:solidFill>
                  <a:schemeClr val="bg2">
                    <a:lumMod val="25000"/>
                  </a:schemeClr>
                </a:solidFill>
                <a:latin typeface="Arial"/>
                <a:cs typeface="Arial"/>
              </a:rPr>
              <a:t>This blog has been developed for use on webpages and can be adapted for your local audience with inclusion of local case studies. If using the patient case study we’ve provided, please leave their wording unchanged. </a:t>
            </a:r>
            <a:endParaRPr lang="en-GB" sz="1400" dirty="0">
              <a:solidFill>
                <a:schemeClr val="bg2">
                  <a:lumMod val="25000"/>
                </a:schemeClr>
              </a:solidFill>
              <a:latin typeface="Arial"/>
              <a:cs typeface="Arial"/>
            </a:endParaRPr>
          </a:p>
        </p:txBody>
      </p:sp>
    </p:spTree>
    <p:extLst>
      <p:ext uri="{BB962C8B-B14F-4D97-AF65-F5344CB8AC3E}">
        <p14:creationId xmlns:p14="http://schemas.microsoft.com/office/powerpoint/2010/main" val="234676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_x0020_Date xmlns="0e5befe1-ab3b-46d3-acb1-1095ddf426dc" xsi:nil="true"/>
    <_ip_UnifiedCompliancePolicyUIAction xmlns="http://schemas.microsoft.com/sharepoint/v3" xsi:nil="true"/>
    <_ip_UnifiedCompliancePolicyProperties xmlns="http://schemas.microsoft.com/sharepoint/v3" xsi:nil="true"/>
    <SharedWithUsers xmlns="51bfcd92-eb3e-40f4-8778-2bbfb88a890b">
      <UserInfo>
        <DisplayName/>
        <AccountId xsi:nil="true"/>
        <AccountType/>
      </UserInfo>
    </SharedWithUsers>
    <lcf76f155ced4ddcb4097134ff3c332f xmlns="0e5befe1-ab3b-46d3-acb1-1095ddf426dc">
      <Terms xmlns="http://schemas.microsoft.com/office/infopath/2007/PartnerControls"/>
    </lcf76f155ced4ddcb4097134ff3c332f>
    <TaxCatchAll xmlns="cccaf3ac-2de9-44d4-aa31-54302fceb5f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D289C146D8A34B86E1E1AFED27F500" ma:contentTypeVersion="23" ma:contentTypeDescription="Create a new document." ma:contentTypeScope="" ma:versionID="1b2441d77a7c730ce9500dc69f1ba282">
  <xsd:schema xmlns:xsd="http://www.w3.org/2001/XMLSchema" xmlns:xs="http://www.w3.org/2001/XMLSchema" xmlns:p="http://schemas.microsoft.com/office/2006/metadata/properties" xmlns:ns1="http://schemas.microsoft.com/sharepoint/v3" xmlns:ns2="0e5befe1-ab3b-46d3-acb1-1095ddf426dc" xmlns:ns3="51bfcd92-eb3e-40f4-8778-2bbfb88a890b" xmlns:ns4="cccaf3ac-2de9-44d4-aa31-54302fceb5f7" targetNamespace="http://schemas.microsoft.com/office/2006/metadata/properties" ma:root="true" ma:fieldsID="b4eeb8dd9ff790340dc15638f11dfb59" ns1:_="" ns2:_="" ns3:_="" ns4:_="">
    <xsd:import namespace="http://schemas.microsoft.com/sharepoint/v3"/>
    <xsd:import namespace="0e5befe1-ab3b-46d3-acb1-1095ddf426dc"/>
    <xsd:import namespace="51bfcd92-eb3e-40f4-8778-2bbfb88a890b"/>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Review_x0020_Date" minOccurs="0"/>
                <xsd:element ref="ns2:MediaServiceAutoKeyPoints" minOccurs="0"/>
                <xsd:element ref="ns2:MediaServiceKeyPoints"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5befe1-ab3b-46d3-acb1-1095ddf42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Review_x0020_Date" ma:index="10" nillable="true" ma:displayName="Review date" ma:indexed="true" ma:internalName="Review_x0020_Dat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1bfcd92-eb3e-40f4-8778-2bbfb88a890b"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8a2fca05-696b-49a0-95a3-3d24abb4c8cc}" ma:internalName="TaxCatchAll" ma:showField="CatchAllData" ma:web="51bfcd92-eb3e-40f4-8778-2bbfb88a8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8DB65B-1D57-4DF9-A2A5-F4055093F6CE}">
  <ds:schemaRefs>
    <ds:schemaRef ds:uri="http://schemas.microsoft.com/sharepoint/v3/contenttype/forms"/>
  </ds:schemaRefs>
</ds:datastoreItem>
</file>

<file path=customXml/itemProps2.xml><?xml version="1.0" encoding="utf-8"?>
<ds:datastoreItem xmlns:ds="http://schemas.openxmlformats.org/officeDocument/2006/customXml" ds:itemID="{4108288E-1166-46B3-9BBD-E28AF7AD7589}">
  <ds:schemaRefs>
    <ds:schemaRef ds:uri="http://schemas.microsoft.com/office/infopath/2007/PartnerControl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cccaf3ac-2de9-44d4-aa31-54302fceb5f7"/>
    <ds:schemaRef ds:uri="0e5befe1-ab3b-46d3-acb1-1095ddf426dc"/>
    <ds:schemaRef ds:uri="51bfcd92-eb3e-40f4-8778-2bbfb88a890b"/>
    <ds:schemaRef ds:uri="http://schemas.openxmlformats.org/package/2006/metadata/core-properties"/>
    <ds:schemaRef ds:uri="http://schemas.microsoft.com/sharepoint/v3"/>
    <ds:schemaRef ds:uri="http://purl.org/dc/dcmitype/"/>
  </ds:schemaRefs>
</ds:datastoreItem>
</file>

<file path=customXml/itemProps3.xml><?xml version="1.0" encoding="utf-8"?>
<ds:datastoreItem xmlns:ds="http://schemas.openxmlformats.org/officeDocument/2006/customXml" ds:itemID="{0207DAD6-65CE-4DFC-9BF7-C0595D3C1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e5befe1-ab3b-46d3-acb1-1095ddf426dc"/>
    <ds:schemaRef ds:uri="51bfcd92-eb3e-40f4-8778-2bbfb88a890b"/>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NHSD-Refresh-Theme-NOV1120B</Template>
  <TotalTime>0</TotalTime>
  <Words>4642</Words>
  <Application>Microsoft Office PowerPoint</Application>
  <PresentationFormat>Widescreen</PresentationFormat>
  <Paragraphs>282</Paragraphs>
  <Slides>26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MS Mincho</vt:lpstr>
      <vt:lpstr>Arial</vt:lpstr>
      <vt:lpstr>Arial,Sans-Serif</vt:lpstr>
      <vt:lpstr>Calibri</vt:lpstr>
      <vt:lpstr>Roboto</vt:lpstr>
      <vt:lpstr>NHSD-Refresh-Theme-NOV1120B</vt:lpstr>
      <vt:lpstr>National Cancer Patient Experience Survey</vt:lpstr>
      <vt:lpstr>CONTENTS</vt:lpstr>
      <vt:lpstr>ABOUT THIS TOOLKIT</vt:lpstr>
      <vt:lpstr>Communications messaging</vt:lpstr>
      <vt:lpstr>ABOUT THE NCPES</vt:lpstr>
      <vt:lpstr>KEY MESSAGES</vt:lpstr>
      <vt:lpstr>WEBSITE COPY</vt:lpstr>
      <vt:lpstr>NEWSLETTER COPY</vt:lpstr>
      <vt:lpstr>BLOG COPY</vt:lpstr>
      <vt:lpstr>SOCIAL MEDIA COPY</vt:lpstr>
      <vt:lpstr>X (FORMERLY TWITTER)</vt:lpstr>
      <vt:lpstr>FACEBOOK</vt:lpstr>
      <vt:lpstr>INSTAGRAM</vt:lpstr>
      <vt:lpstr>Communications assets</vt:lpstr>
      <vt:lpstr>SOCIAL MEDIA CARDS</vt:lpstr>
      <vt:lpstr>POSTERS</vt:lpstr>
      <vt:lpstr>INFOGRAPHICS</vt:lpstr>
      <vt:lpstr>LATEST RESULTS</vt:lpstr>
      <vt:lpstr>CASE STUDY VIDEO</vt:lpstr>
      <vt:lpstr>VIDEOS</vt:lpstr>
      <vt:lpstr>IMPACT OF THE SURVEY</vt:lpstr>
      <vt:lpstr>Frequently Asked Questions</vt:lpstr>
      <vt:lpstr>FAQs</vt:lpstr>
      <vt:lpstr>FAQs</vt:lpstr>
      <vt:lpstr>FAQs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22</cp:revision>
  <dcterms:created xsi:type="dcterms:W3CDTF">2024-10-25T13:41:23Z</dcterms:created>
  <dcterms:modified xsi:type="dcterms:W3CDTF">2024-10-28T12:41:56Z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TemplateUrl">
    <vt:lpwstr/>
  </property>
  <property fmtid="{D5CDD505-2E9C-101B-9397-08002B2CF9AE}" pid="5" name="_dlc_DocIdItemGuid">
    <vt:lpwstr>56579ddb-1cdf-4035-9a3d-2da04fab6c26</vt:lpwstr>
  </property>
  <property fmtid="{D5CDD505-2E9C-101B-9397-08002B2CF9AE}" pid="6" name="_ExtendedDescription">
    <vt:lpwstr/>
  </property>
  <property fmtid="{D5CDD505-2E9C-101B-9397-08002B2CF9AE}" pid="7" name="MediaServiceImageTags">
    <vt:lpwstr/>
  </property>
  <property fmtid="{D5CDD505-2E9C-101B-9397-08002B2CF9AE}" pid="8" name="xd_Signature">
    <vt:lpwstr/>
  </property>
  <property fmtid="{D5CDD505-2E9C-101B-9397-08002B2CF9AE}" pid="9" name="xd_ProgID">
    <vt:lpwstr/>
  </property>
  <property fmtid="{D5CDD505-2E9C-101B-9397-08002B2CF9AE}" pid="10" name="ContentTypeId">
    <vt:lpwstr>0x01010088D289C146D8A34B86E1E1AFED27F500</vt:lpwstr>
  </property>
  <property fmtid="{D5CDD505-2E9C-101B-9397-08002B2CF9AE}" pid="11" name="Order">
    <vt:lpwstr>9975700.00000000</vt:lpwstr>
  </property>
</Properties>
</file>